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0F2941"/>
                </a:solidFill>
                <a:latin typeface="Blacker Pro Dis Hv"/>
                <a:cs typeface="Blacker Pro Dis Hv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F2941"/>
                </a:solidFill>
                <a:latin typeface="Blacker Pro Dis Hv"/>
                <a:cs typeface="Blacker Pro Dis Hv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F2941"/>
                </a:solidFill>
                <a:latin typeface="Blacker Pro Dis Hv"/>
                <a:cs typeface="Blacker Pro Dis Hv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4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43" y="6858000"/>
                </a:lnTo>
                <a:lnTo>
                  <a:pt x="12193143" y="0"/>
                </a:lnTo>
                <a:close/>
              </a:path>
            </a:pathLst>
          </a:custGeom>
          <a:solidFill>
            <a:srgbClr val="12294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0" y="6402019"/>
            <a:ext cx="1387348" cy="2881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F2941"/>
                </a:solidFill>
                <a:latin typeface="Blacker Pro Dis Hv"/>
                <a:cs typeface="Blacker Pro Dis Hv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5590" y="635979"/>
            <a:ext cx="7144384" cy="145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0F2941"/>
                </a:solidFill>
                <a:latin typeface="Blacker Pro Dis Hv"/>
                <a:cs typeface="Blacker Pro Dis Hv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63.png"/><Relationship Id="rId4" Type="http://schemas.openxmlformats.org/officeDocument/2006/relationships/image" Target="../media/image60.png"/><Relationship Id="rId5" Type="http://schemas.openxmlformats.org/officeDocument/2006/relationships/image" Target="../media/image34.png"/><Relationship Id="rId6" Type="http://schemas.openxmlformats.org/officeDocument/2006/relationships/image" Target="../media/image48.png"/><Relationship Id="rId7" Type="http://schemas.openxmlformats.org/officeDocument/2006/relationships/image" Target="../media/image64.png"/><Relationship Id="rId8" Type="http://schemas.openxmlformats.org/officeDocument/2006/relationships/image" Target="../media/image65.jpg"/><Relationship Id="rId9" Type="http://schemas.openxmlformats.org/officeDocument/2006/relationships/image" Target="../media/image66.jp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35.png"/><Relationship Id="rId4" Type="http://schemas.openxmlformats.org/officeDocument/2006/relationships/image" Target="../media/image68.png"/><Relationship Id="rId5" Type="http://schemas.openxmlformats.org/officeDocument/2006/relationships/image" Target="../media/image69.jpg"/><Relationship Id="rId6" Type="http://schemas.openxmlformats.org/officeDocument/2006/relationships/image" Target="../media/image70.jpg"/><Relationship Id="rId7" Type="http://schemas.openxmlformats.org/officeDocument/2006/relationships/image" Target="../media/image71.jpg"/><Relationship Id="rId8" Type="http://schemas.openxmlformats.org/officeDocument/2006/relationships/image" Target="../media/image57.png"/><Relationship Id="rId9" Type="http://schemas.openxmlformats.org/officeDocument/2006/relationships/image" Target="../media/image61.png"/><Relationship Id="rId10" Type="http://schemas.openxmlformats.org/officeDocument/2006/relationships/image" Target="../media/image60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48.png"/><Relationship Id="rId4" Type="http://schemas.openxmlformats.org/officeDocument/2006/relationships/image" Target="../media/image35.png"/><Relationship Id="rId5" Type="http://schemas.openxmlformats.org/officeDocument/2006/relationships/image" Target="../media/image63.png"/><Relationship Id="rId6" Type="http://schemas.openxmlformats.org/officeDocument/2006/relationships/image" Target="../media/image58.png"/><Relationship Id="rId7" Type="http://schemas.openxmlformats.org/officeDocument/2006/relationships/image" Target="../media/image60.png"/><Relationship Id="rId8" Type="http://schemas.openxmlformats.org/officeDocument/2006/relationships/image" Target="../media/image64.png"/><Relationship Id="rId9" Type="http://schemas.openxmlformats.org/officeDocument/2006/relationships/image" Target="../media/image59.png"/><Relationship Id="rId10" Type="http://schemas.openxmlformats.org/officeDocument/2006/relationships/image" Target="../media/image72.png"/><Relationship Id="rId11" Type="http://schemas.openxmlformats.org/officeDocument/2006/relationships/image" Target="../media/image57.png"/><Relationship Id="rId12" Type="http://schemas.openxmlformats.org/officeDocument/2006/relationships/image" Target="../media/image73.jpg"/><Relationship Id="rId13" Type="http://schemas.openxmlformats.org/officeDocument/2006/relationships/image" Target="../media/image74.jpg"/><Relationship Id="rId14" Type="http://schemas.openxmlformats.org/officeDocument/2006/relationships/image" Target="../media/image75.jpg"/><Relationship Id="rId15" Type="http://schemas.openxmlformats.org/officeDocument/2006/relationships/image" Target="../media/image76.jpg"/><Relationship Id="rId16" Type="http://schemas.openxmlformats.org/officeDocument/2006/relationships/image" Target="../media/image77.jpg"/><Relationship Id="rId17" Type="http://schemas.openxmlformats.org/officeDocument/2006/relationships/image" Target="../media/image7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48.png"/><Relationship Id="rId4" Type="http://schemas.openxmlformats.org/officeDocument/2006/relationships/image" Target="../media/image35.png"/><Relationship Id="rId5" Type="http://schemas.openxmlformats.org/officeDocument/2006/relationships/image" Target="../media/image63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4.png"/><Relationship Id="rId10" Type="http://schemas.openxmlformats.org/officeDocument/2006/relationships/image" Target="../media/image72.png"/><Relationship Id="rId11" Type="http://schemas.openxmlformats.org/officeDocument/2006/relationships/image" Target="../media/image57.png"/><Relationship Id="rId12" Type="http://schemas.openxmlformats.org/officeDocument/2006/relationships/image" Target="../media/image79.jpg"/><Relationship Id="rId13" Type="http://schemas.openxmlformats.org/officeDocument/2006/relationships/image" Target="../media/image80.jpg"/><Relationship Id="rId14" Type="http://schemas.openxmlformats.org/officeDocument/2006/relationships/image" Target="../media/image81.jpg"/><Relationship Id="rId15" Type="http://schemas.openxmlformats.org/officeDocument/2006/relationships/image" Target="../media/image8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Relationship Id="rId3" Type="http://schemas.openxmlformats.org/officeDocument/2006/relationships/image" Target="../media/image84.jpg"/><Relationship Id="rId4" Type="http://schemas.openxmlformats.org/officeDocument/2006/relationships/image" Target="../media/image85.jpg"/><Relationship Id="rId5" Type="http://schemas.openxmlformats.org/officeDocument/2006/relationships/image" Target="../media/image86.jpg"/><Relationship Id="rId6" Type="http://schemas.openxmlformats.org/officeDocument/2006/relationships/image" Target="../media/image58.png"/><Relationship Id="rId7" Type="http://schemas.openxmlformats.org/officeDocument/2006/relationships/image" Target="../media/image60.png"/><Relationship Id="rId8" Type="http://schemas.openxmlformats.org/officeDocument/2006/relationships/image" Target="../media/image64.png"/><Relationship Id="rId9" Type="http://schemas.openxmlformats.org/officeDocument/2006/relationships/image" Target="../media/image59.png"/><Relationship Id="rId10" Type="http://schemas.openxmlformats.org/officeDocument/2006/relationships/image" Target="../media/image72.png"/><Relationship Id="rId11" Type="http://schemas.openxmlformats.org/officeDocument/2006/relationships/image" Target="../media/image57.png"/><Relationship Id="rId12" Type="http://schemas.openxmlformats.org/officeDocument/2006/relationships/image" Target="../media/image67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35.png"/><Relationship Id="rId4" Type="http://schemas.openxmlformats.org/officeDocument/2006/relationships/image" Target="../media/image68.png"/><Relationship Id="rId5" Type="http://schemas.openxmlformats.org/officeDocument/2006/relationships/image" Target="../media/image87.jpg"/><Relationship Id="rId6" Type="http://schemas.openxmlformats.org/officeDocument/2006/relationships/image" Target="../media/image88.jpg"/><Relationship Id="rId7" Type="http://schemas.openxmlformats.org/officeDocument/2006/relationships/image" Target="../media/image57.png"/><Relationship Id="rId8" Type="http://schemas.openxmlformats.org/officeDocument/2006/relationships/image" Target="../media/image61.png"/><Relationship Id="rId9" Type="http://schemas.openxmlformats.org/officeDocument/2006/relationships/image" Target="../media/image60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8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48.png"/><Relationship Id="rId4" Type="http://schemas.openxmlformats.org/officeDocument/2006/relationships/image" Target="../media/image35.png"/><Relationship Id="rId5" Type="http://schemas.openxmlformats.org/officeDocument/2006/relationships/image" Target="../media/image63.png"/><Relationship Id="rId6" Type="http://schemas.openxmlformats.org/officeDocument/2006/relationships/image" Target="../media/image58.png"/><Relationship Id="rId7" Type="http://schemas.openxmlformats.org/officeDocument/2006/relationships/image" Target="../media/image57.png"/><Relationship Id="rId8" Type="http://schemas.openxmlformats.org/officeDocument/2006/relationships/image" Target="../media/image60.png"/><Relationship Id="rId9" Type="http://schemas.openxmlformats.org/officeDocument/2006/relationships/image" Target="../media/image64.png"/><Relationship Id="rId10" Type="http://schemas.openxmlformats.org/officeDocument/2006/relationships/image" Target="../media/image59.png"/><Relationship Id="rId11" Type="http://schemas.openxmlformats.org/officeDocument/2006/relationships/image" Target="../media/image72.png"/><Relationship Id="rId12" Type="http://schemas.openxmlformats.org/officeDocument/2006/relationships/image" Target="../media/image90.jpg"/><Relationship Id="rId13" Type="http://schemas.openxmlformats.org/officeDocument/2006/relationships/image" Target="../media/image91.jpg"/><Relationship Id="rId14" Type="http://schemas.openxmlformats.org/officeDocument/2006/relationships/image" Target="../media/image92.jpg"/><Relationship Id="rId15" Type="http://schemas.openxmlformats.org/officeDocument/2006/relationships/image" Target="../media/image9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48.png"/><Relationship Id="rId4" Type="http://schemas.openxmlformats.org/officeDocument/2006/relationships/image" Target="../media/image35.png"/><Relationship Id="rId5" Type="http://schemas.openxmlformats.org/officeDocument/2006/relationships/image" Target="../media/image63.png"/><Relationship Id="rId6" Type="http://schemas.openxmlformats.org/officeDocument/2006/relationships/image" Target="../media/image58.png"/><Relationship Id="rId7" Type="http://schemas.openxmlformats.org/officeDocument/2006/relationships/image" Target="../media/image60.png"/><Relationship Id="rId8" Type="http://schemas.openxmlformats.org/officeDocument/2006/relationships/image" Target="../media/image64.png"/><Relationship Id="rId9" Type="http://schemas.openxmlformats.org/officeDocument/2006/relationships/image" Target="../media/image59.png"/><Relationship Id="rId10" Type="http://schemas.openxmlformats.org/officeDocument/2006/relationships/image" Target="../media/image72.png"/><Relationship Id="rId11" Type="http://schemas.openxmlformats.org/officeDocument/2006/relationships/image" Target="../media/image57.png"/><Relationship Id="rId12" Type="http://schemas.openxmlformats.org/officeDocument/2006/relationships/image" Target="../media/image94.jpg"/><Relationship Id="rId13" Type="http://schemas.openxmlformats.org/officeDocument/2006/relationships/image" Target="../media/image95.jpg"/><Relationship Id="rId14" Type="http://schemas.openxmlformats.org/officeDocument/2006/relationships/image" Target="../media/image96.jpg"/><Relationship Id="rId15" Type="http://schemas.openxmlformats.org/officeDocument/2006/relationships/image" Target="../media/image9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48.png"/><Relationship Id="rId4" Type="http://schemas.openxmlformats.org/officeDocument/2006/relationships/image" Target="../media/image35.png"/><Relationship Id="rId5" Type="http://schemas.openxmlformats.org/officeDocument/2006/relationships/image" Target="../media/image63.png"/><Relationship Id="rId6" Type="http://schemas.openxmlformats.org/officeDocument/2006/relationships/image" Target="../media/image58.png"/><Relationship Id="rId7" Type="http://schemas.openxmlformats.org/officeDocument/2006/relationships/image" Target="../media/image60.png"/><Relationship Id="rId8" Type="http://schemas.openxmlformats.org/officeDocument/2006/relationships/image" Target="../media/image64.png"/><Relationship Id="rId9" Type="http://schemas.openxmlformats.org/officeDocument/2006/relationships/image" Target="../media/image59.png"/><Relationship Id="rId10" Type="http://schemas.openxmlformats.org/officeDocument/2006/relationships/image" Target="../media/image72.png"/><Relationship Id="rId11" Type="http://schemas.openxmlformats.org/officeDocument/2006/relationships/image" Target="../media/image57.png"/><Relationship Id="rId12" Type="http://schemas.openxmlformats.org/officeDocument/2006/relationships/image" Target="../media/image98.jpg"/><Relationship Id="rId13" Type="http://schemas.openxmlformats.org/officeDocument/2006/relationships/image" Target="../media/image99.jpg"/><Relationship Id="rId14" Type="http://schemas.openxmlformats.org/officeDocument/2006/relationships/image" Target="../media/image100.jpg"/><Relationship Id="rId15" Type="http://schemas.openxmlformats.org/officeDocument/2006/relationships/image" Target="../media/image10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48.png"/><Relationship Id="rId4" Type="http://schemas.openxmlformats.org/officeDocument/2006/relationships/image" Target="../media/image35.png"/><Relationship Id="rId5" Type="http://schemas.openxmlformats.org/officeDocument/2006/relationships/image" Target="../media/image102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60.png"/><Relationship Id="rId9" Type="http://schemas.openxmlformats.org/officeDocument/2006/relationships/image" Target="../media/image64.png"/><Relationship Id="rId10" Type="http://schemas.openxmlformats.org/officeDocument/2006/relationships/image" Target="../media/image59.png"/><Relationship Id="rId11" Type="http://schemas.openxmlformats.org/officeDocument/2006/relationships/image" Target="../media/image103.jpg"/><Relationship Id="rId12" Type="http://schemas.openxmlformats.org/officeDocument/2006/relationships/image" Target="../media/image104.jpg"/><Relationship Id="rId13" Type="http://schemas.openxmlformats.org/officeDocument/2006/relationships/image" Target="../media/image105.jpg"/><Relationship Id="rId14" Type="http://schemas.openxmlformats.org/officeDocument/2006/relationships/image" Target="../media/image106.jpg"/><Relationship Id="rId15" Type="http://schemas.openxmlformats.org/officeDocument/2006/relationships/image" Target="../media/image107.jpg"/><Relationship Id="rId16" Type="http://schemas.openxmlformats.org/officeDocument/2006/relationships/image" Target="../media/image10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109.jpg"/><Relationship Id="rId4" Type="http://schemas.openxmlformats.org/officeDocument/2006/relationships/image" Target="../media/image110.jpg"/><Relationship Id="rId5" Type="http://schemas.openxmlformats.org/officeDocument/2006/relationships/image" Target="../media/image34.png"/><Relationship Id="rId6" Type="http://schemas.openxmlformats.org/officeDocument/2006/relationships/image" Target="../media/image48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58.png"/><Relationship Id="rId10" Type="http://schemas.openxmlformats.org/officeDocument/2006/relationships/image" Target="../media/image60.png"/><Relationship Id="rId11" Type="http://schemas.openxmlformats.org/officeDocument/2006/relationships/image" Target="../media/image64.png"/><Relationship Id="rId12" Type="http://schemas.openxmlformats.org/officeDocument/2006/relationships/image" Target="../media/image59.png"/><Relationship Id="rId13" Type="http://schemas.openxmlformats.org/officeDocument/2006/relationships/image" Target="../media/image72.png"/><Relationship Id="rId14" Type="http://schemas.openxmlformats.org/officeDocument/2006/relationships/image" Target="../media/image5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113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60.png"/><Relationship Id="rId7" Type="http://schemas.openxmlformats.org/officeDocument/2006/relationships/image" Target="../media/image64.png"/><Relationship Id="rId8" Type="http://schemas.openxmlformats.org/officeDocument/2006/relationships/image" Target="../media/image59.png"/><Relationship Id="rId9" Type="http://schemas.openxmlformats.org/officeDocument/2006/relationships/image" Target="../media/image34.png"/><Relationship Id="rId10" Type="http://schemas.openxmlformats.org/officeDocument/2006/relationships/image" Target="../media/image114.png"/><Relationship Id="rId11" Type="http://schemas.openxmlformats.org/officeDocument/2006/relationships/image" Target="../media/image73.jpg"/><Relationship Id="rId12" Type="http://schemas.openxmlformats.org/officeDocument/2006/relationships/image" Target="../media/image74.jpg"/><Relationship Id="rId13" Type="http://schemas.openxmlformats.org/officeDocument/2006/relationships/image" Target="../media/image75.jpg"/><Relationship Id="rId14" Type="http://schemas.openxmlformats.org/officeDocument/2006/relationships/image" Target="../media/image76.jpg"/><Relationship Id="rId15" Type="http://schemas.openxmlformats.org/officeDocument/2006/relationships/image" Target="../media/image77.jpg"/><Relationship Id="rId16" Type="http://schemas.openxmlformats.org/officeDocument/2006/relationships/image" Target="../media/image78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113.png"/><Relationship Id="rId4" Type="http://schemas.openxmlformats.org/officeDocument/2006/relationships/image" Target="../media/image57.png"/><Relationship Id="rId5" Type="http://schemas.openxmlformats.org/officeDocument/2006/relationships/image" Target="../media/image60.png"/><Relationship Id="rId6" Type="http://schemas.openxmlformats.org/officeDocument/2006/relationships/image" Target="../media/image64.png"/><Relationship Id="rId7" Type="http://schemas.openxmlformats.org/officeDocument/2006/relationships/image" Target="../media/image59.png"/><Relationship Id="rId8" Type="http://schemas.openxmlformats.org/officeDocument/2006/relationships/image" Target="../media/image34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Relationship Id="rId11" Type="http://schemas.openxmlformats.org/officeDocument/2006/relationships/image" Target="../media/image116.jpg"/><Relationship Id="rId12" Type="http://schemas.openxmlformats.org/officeDocument/2006/relationships/image" Target="../media/image117.png"/><Relationship Id="rId13" Type="http://schemas.openxmlformats.org/officeDocument/2006/relationships/image" Target="../media/image118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113.png"/><Relationship Id="rId4" Type="http://schemas.openxmlformats.org/officeDocument/2006/relationships/image" Target="../media/image119.jpg"/><Relationship Id="rId5" Type="http://schemas.openxmlformats.org/officeDocument/2006/relationships/image" Target="../media/image120.jp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60.png"/><Relationship Id="rId9" Type="http://schemas.openxmlformats.org/officeDocument/2006/relationships/image" Target="../media/image64.png"/><Relationship Id="rId10" Type="http://schemas.openxmlformats.org/officeDocument/2006/relationships/image" Target="../media/image59.png"/><Relationship Id="rId11" Type="http://schemas.openxmlformats.org/officeDocument/2006/relationships/image" Target="../media/image34.png"/><Relationship Id="rId12" Type="http://schemas.openxmlformats.org/officeDocument/2006/relationships/image" Target="../media/image114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jpg"/><Relationship Id="rId3" Type="http://schemas.openxmlformats.org/officeDocument/2006/relationships/slide" Target="slide8.xml"/><Relationship Id="rId4" Type="http://schemas.openxmlformats.org/officeDocument/2006/relationships/image" Target="../media/image122.png"/><Relationship Id="rId5" Type="http://schemas.openxmlformats.org/officeDocument/2006/relationships/slide" Target="slide9.xml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8" Type="http://schemas.openxmlformats.org/officeDocument/2006/relationships/slide" Target="slide11.xml"/><Relationship Id="rId9" Type="http://schemas.openxmlformats.org/officeDocument/2006/relationships/image" Target="../media/image125.png"/><Relationship Id="rId10" Type="http://schemas.openxmlformats.org/officeDocument/2006/relationships/slide" Target="slide19.xml"/><Relationship Id="rId11" Type="http://schemas.openxmlformats.org/officeDocument/2006/relationships/slide" Target="slide15.xml"/><Relationship Id="rId12" Type="http://schemas.openxmlformats.org/officeDocument/2006/relationships/image" Target="../media/image126.png"/><Relationship Id="rId13" Type="http://schemas.openxmlformats.org/officeDocument/2006/relationships/slide" Target="slide14.xml"/><Relationship Id="rId14" Type="http://schemas.openxmlformats.org/officeDocument/2006/relationships/image" Target="../media/image127.png"/><Relationship Id="rId15" Type="http://schemas.openxmlformats.org/officeDocument/2006/relationships/slide" Target="slide10.xml"/><Relationship Id="rId16" Type="http://schemas.openxmlformats.org/officeDocument/2006/relationships/image" Target="../media/image128.png"/><Relationship Id="rId17" Type="http://schemas.openxmlformats.org/officeDocument/2006/relationships/slide" Target="slide24.xml"/><Relationship Id="rId18" Type="http://schemas.openxmlformats.org/officeDocument/2006/relationships/image" Target="../media/image129.png"/><Relationship Id="rId19" Type="http://schemas.openxmlformats.org/officeDocument/2006/relationships/image" Target="../media/image130.png"/><Relationship Id="rId20" Type="http://schemas.openxmlformats.org/officeDocument/2006/relationships/image" Target="../media/image131.png"/><Relationship Id="rId21" Type="http://schemas.openxmlformats.org/officeDocument/2006/relationships/image" Target="../media/image132.png"/><Relationship Id="rId22" Type="http://schemas.openxmlformats.org/officeDocument/2006/relationships/slide" Target="slide6.xml"/><Relationship Id="rId23" Type="http://schemas.openxmlformats.org/officeDocument/2006/relationships/image" Target="../media/image133.png"/><Relationship Id="rId24" Type="http://schemas.openxmlformats.org/officeDocument/2006/relationships/image" Target="../media/image134.png"/><Relationship Id="rId25" Type="http://schemas.openxmlformats.org/officeDocument/2006/relationships/image" Target="../media/image135.png"/><Relationship Id="rId26" Type="http://schemas.openxmlformats.org/officeDocument/2006/relationships/image" Target="../media/image136.png"/><Relationship Id="rId27" Type="http://schemas.openxmlformats.org/officeDocument/2006/relationships/image" Target="../media/image137.png"/><Relationship Id="rId28" Type="http://schemas.openxmlformats.org/officeDocument/2006/relationships/image" Target="../media/image13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9.jpg"/><Relationship Id="rId4" Type="http://schemas.openxmlformats.org/officeDocument/2006/relationships/hyperlink" Target="mailto:maryllhenderycksen@gecina.fr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jpg"/><Relationship Id="rId8" Type="http://schemas.openxmlformats.org/officeDocument/2006/relationships/image" Target="../media/image25.jpg"/><Relationship Id="rId9" Type="http://schemas.openxmlformats.org/officeDocument/2006/relationships/image" Target="../media/image26.jpg"/><Relationship Id="rId10" Type="http://schemas.openxmlformats.org/officeDocument/2006/relationships/image" Target="../media/image27.jpg"/><Relationship Id="rId11" Type="http://schemas.openxmlformats.org/officeDocument/2006/relationships/image" Target="../media/image28.jpg"/><Relationship Id="rId12" Type="http://schemas.openxmlformats.org/officeDocument/2006/relationships/image" Target="../media/image29.jpg"/><Relationship Id="rId13" Type="http://schemas.openxmlformats.org/officeDocument/2006/relationships/image" Target="../media/image30.jpg"/><Relationship Id="rId14" Type="http://schemas.openxmlformats.org/officeDocument/2006/relationships/image" Target="../media/image3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jpg"/><Relationship Id="rId8" Type="http://schemas.openxmlformats.org/officeDocument/2006/relationships/image" Target="../media/image39.jp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48.png"/><Relationship Id="rId10" Type="http://schemas.openxmlformats.org/officeDocument/2006/relationships/image" Target="../media/image49.jpg"/><Relationship Id="rId11" Type="http://schemas.openxmlformats.org/officeDocument/2006/relationships/image" Target="../media/image50.jpg"/><Relationship Id="rId12" Type="http://schemas.openxmlformats.org/officeDocument/2006/relationships/image" Target="../media/image51.png"/><Relationship Id="rId13" Type="http://schemas.openxmlformats.org/officeDocument/2006/relationships/image" Target="../media/image52.jpg"/><Relationship Id="rId14" Type="http://schemas.openxmlformats.org/officeDocument/2006/relationships/image" Target="../media/image53.jpg"/><Relationship Id="rId15" Type="http://schemas.openxmlformats.org/officeDocument/2006/relationships/image" Target="../media/image5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jp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4.png"/><Relationship Id="rId13" Type="http://schemas.openxmlformats.org/officeDocument/2006/relationships/image" Target="../media/image4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4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43" y="6858000"/>
                </a:lnTo>
                <a:lnTo>
                  <a:pt x="12193143" y="0"/>
                </a:lnTo>
                <a:close/>
              </a:path>
            </a:pathLst>
          </a:custGeom>
          <a:solidFill>
            <a:srgbClr val="12294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684009" y="5396433"/>
            <a:ext cx="5052060" cy="1049655"/>
            <a:chOff x="6684009" y="5396433"/>
            <a:chExt cx="5052060" cy="1049655"/>
          </a:xfrm>
        </p:grpSpPr>
        <p:sp>
          <p:nvSpPr>
            <p:cNvPr id="4" name="object 4"/>
            <p:cNvSpPr/>
            <p:nvPr/>
          </p:nvSpPr>
          <p:spPr>
            <a:xfrm>
              <a:off x="6684010" y="5607621"/>
              <a:ext cx="5034915" cy="615950"/>
            </a:xfrm>
            <a:custGeom>
              <a:avLst/>
              <a:gdLst/>
              <a:ahLst/>
              <a:cxnLst/>
              <a:rect l="l" t="t" r="r" b="b"/>
              <a:pathLst>
                <a:path w="5034915" h="615950">
                  <a:moveTo>
                    <a:pt x="439166" y="201129"/>
                  </a:moveTo>
                  <a:lnTo>
                    <a:pt x="433070" y="147751"/>
                  </a:lnTo>
                  <a:lnTo>
                    <a:pt x="414909" y="99314"/>
                  </a:lnTo>
                  <a:lnTo>
                    <a:pt x="385064" y="58153"/>
                  </a:lnTo>
                  <a:lnTo>
                    <a:pt x="344297" y="26657"/>
                  </a:lnTo>
                  <a:lnTo>
                    <a:pt x="293878" y="6667"/>
                  </a:lnTo>
                  <a:lnTo>
                    <a:pt x="263652" y="1562"/>
                  </a:lnTo>
                  <a:lnTo>
                    <a:pt x="263652" y="22250"/>
                  </a:lnTo>
                  <a:lnTo>
                    <a:pt x="263652" y="178041"/>
                  </a:lnTo>
                  <a:lnTo>
                    <a:pt x="182626" y="186436"/>
                  </a:lnTo>
                  <a:lnTo>
                    <a:pt x="183007" y="152793"/>
                  </a:lnTo>
                  <a:lnTo>
                    <a:pt x="183134" y="141833"/>
                  </a:lnTo>
                  <a:lnTo>
                    <a:pt x="187579" y="90716"/>
                  </a:lnTo>
                  <a:lnTo>
                    <a:pt x="196977" y="47650"/>
                  </a:lnTo>
                  <a:lnTo>
                    <a:pt x="225933" y="22250"/>
                  </a:lnTo>
                  <a:lnTo>
                    <a:pt x="233172" y="23152"/>
                  </a:lnTo>
                  <a:lnTo>
                    <a:pt x="256159" y="55791"/>
                  </a:lnTo>
                  <a:lnTo>
                    <a:pt x="261874" y="102146"/>
                  </a:lnTo>
                  <a:lnTo>
                    <a:pt x="263474" y="147751"/>
                  </a:lnTo>
                  <a:lnTo>
                    <a:pt x="263525" y="149186"/>
                  </a:lnTo>
                  <a:lnTo>
                    <a:pt x="263652" y="22250"/>
                  </a:lnTo>
                  <a:lnTo>
                    <a:pt x="263652" y="1562"/>
                  </a:lnTo>
                  <a:lnTo>
                    <a:pt x="201295" y="1841"/>
                  </a:lnTo>
                  <a:lnTo>
                    <a:pt x="139827" y="16535"/>
                  </a:lnTo>
                  <a:lnTo>
                    <a:pt x="86868" y="45529"/>
                  </a:lnTo>
                  <a:lnTo>
                    <a:pt x="45593" y="86474"/>
                  </a:lnTo>
                  <a:lnTo>
                    <a:pt x="16510" y="138442"/>
                  </a:lnTo>
                  <a:lnTo>
                    <a:pt x="1778" y="198285"/>
                  </a:lnTo>
                  <a:lnTo>
                    <a:pt x="0" y="230949"/>
                  </a:lnTo>
                  <a:lnTo>
                    <a:pt x="1651" y="262001"/>
                  </a:lnTo>
                  <a:lnTo>
                    <a:pt x="15113" y="318897"/>
                  </a:lnTo>
                  <a:lnTo>
                    <a:pt x="41783" y="368363"/>
                  </a:lnTo>
                  <a:lnTo>
                    <a:pt x="80010" y="407416"/>
                  </a:lnTo>
                  <a:lnTo>
                    <a:pt x="129413" y="435152"/>
                  </a:lnTo>
                  <a:lnTo>
                    <a:pt x="187452" y="449211"/>
                  </a:lnTo>
                  <a:lnTo>
                    <a:pt x="219583" y="450977"/>
                  </a:lnTo>
                  <a:lnTo>
                    <a:pt x="253542" y="449211"/>
                  </a:lnTo>
                  <a:lnTo>
                    <a:pt x="254685" y="449211"/>
                  </a:lnTo>
                  <a:lnTo>
                    <a:pt x="316357" y="434441"/>
                  </a:lnTo>
                  <a:lnTo>
                    <a:pt x="366014" y="405104"/>
                  </a:lnTo>
                  <a:lnTo>
                    <a:pt x="407924" y="361429"/>
                  </a:lnTo>
                  <a:lnTo>
                    <a:pt x="410387" y="357759"/>
                  </a:lnTo>
                  <a:lnTo>
                    <a:pt x="426097" y="334403"/>
                  </a:lnTo>
                  <a:lnTo>
                    <a:pt x="426212" y="334251"/>
                  </a:lnTo>
                  <a:lnTo>
                    <a:pt x="419481" y="328371"/>
                  </a:lnTo>
                  <a:lnTo>
                    <a:pt x="408940" y="334403"/>
                  </a:lnTo>
                  <a:lnTo>
                    <a:pt x="398018" y="339915"/>
                  </a:lnTo>
                  <a:lnTo>
                    <a:pt x="348869" y="355663"/>
                  </a:lnTo>
                  <a:lnTo>
                    <a:pt x="318262" y="357759"/>
                  </a:lnTo>
                  <a:lnTo>
                    <a:pt x="298831" y="356539"/>
                  </a:lnTo>
                  <a:lnTo>
                    <a:pt x="247523" y="338226"/>
                  </a:lnTo>
                  <a:lnTo>
                    <a:pt x="209169" y="300215"/>
                  </a:lnTo>
                  <a:lnTo>
                    <a:pt x="192532" y="265455"/>
                  </a:lnTo>
                  <a:lnTo>
                    <a:pt x="184150" y="225031"/>
                  </a:lnTo>
                  <a:lnTo>
                    <a:pt x="183007" y="202806"/>
                  </a:lnTo>
                  <a:lnTo>
                    <a:pt x="183007" y="201129"/>
                  </a:lnTo>
                  <a:lnTo>
                    <a:pt x="439166" y="201129"/>
                  </a:lnTo>
                  <a:close/>
                </a:path>
                <a:path w="5034915" h="615950">
                  <a:moveTo>
                    <a:pt x="935990" y="436283"/>
                  </a:moveTo>
                  <a:lnTo>
                    <a:pt x="864108" y="350621"/>
                  </a:lnTo>
                  <a:lnTo>
                    <a:pt x="751205" y="191897"/>
                  </a:lnTo>
                  <a:lnTo>
                    <a:pt x="833882" y="94894"/>
                  </a:lnTo>
                  <a:lnTo>
                    <a:pt x="920369" y="15532"/>
                  </a:lnTo>
                  <a:lnTo>
                    <a:pt x="920369" y="10490"/>
                  </a:lnTo>
                  <a:lnTo>
                    <a:pt x="757047" y="10490"/>
                  </a:lnTo>
                  <a:lnTo>
                    <a:pt x="757047" y="15532"/>
                  </a:lnTo>
                  <a:lnTo>
                    <a:pt x="794004" y="94475"/>
                  </a:lnTo>
                  <a:lnTo>
                    <a:pt x="733933" y="168795"/>
                  </a:lnTo>
                  <a:lnTo>
                    <a:pt x="682752" y="94475"/>
                  </a:lnTo>
                  <a:lnTo>
                    <a:pt x="711327" y="15532"/>
                  </a:lnTo>
                  <a:lnTo>
                    <a:pt x="711327" y="10490"/>
                  </a:lnTo>
                  <a:lnTo>
                    <a:pt x="417830" y="10490"/>
                  </a:lnTo>
                  <a:lnTo>
                    <a:pt x="417830" y="15532"/>
                  </a:lnTo>
                  <a:lnTo>
                    <a:pt x="467741" y="75158"/>
                  </a:lnTo>
                  <a:lnTo>
                    <a:pt x="599186" y="257403"/>
                  </a:lnTo>
                  <a:lnTo>
                    <a:pt x="511048" y="356920"/>
                  </a:lnTo>
                  <a:lnTo>
                    <a:pt x="425323" y="436283"/>
                  </a:lnTo>
                  <a:lnTo>
                    <a:pt x="425323" y="440905"/>
                  </a:lnTo>
                  <a:lnTo>
                    <a:pt x="584073" y="440905"/>
                  </a:lnTo>
                  <a:lnTo>
                    <a:pt x="584073" y="436283"/>
                  </a:lnTo>
                  <a:lnTo>
                    <a:pt x="551688" y="357759"/>
                  </a:lnTo>
                  <a:lnTo>
                    <a:pt x="615950" y="279654"/>
                  </a:lnTo>
                  <a:lnTo>
                    <a:pt x="669671" y="358178"/>
                  </a:lnTo>
                  <a:lnTo>
                    <a:pt x="638683" y="436283"/>
                  </a:lnTo>
                  <a:lnTo>
                    <a:pt x="638683" y="440905"/>
                  </a:lnTo>
                  <a:lnTo>
                    <a:pt x="935990" y="440905"/>
                  </a:lnTo>
                  <a:lnTo>
                    <a:pt x="935990" y="436283"/>
                  </a:lnTo>
                  <a:close/>
                </a:path>
                <a:path w="5034915" h="615950">
                  <a:moveTo>
                    <a:pt x="1478915" y="210781"/>
                  </a:moveTo>
                  <a:lnTo>
                    <a:pt x="1473454" y="151904"/>
                  </a:lnTo>
                  <a:lnTo>
                    <a:pt x="1457071" y="100355"/>
                  </a:lnTo>
                  <a:lnTo>
                    <a:pt x="1432687" y="60464"/>
                  </a:lnTo>
                  <a:lnTo>
                    <a:pt x="1395984" y="26238"/>
                  </a:lnTo>
                  <a:lnTo>
                    <a:pt x="1353820" y="6565"/>
                  </a:lnTo>
                  <a:lnTo>
                    <a:pt x="1305941" y="0"/>
                  </a:lnTo>
                  <a:lnTo>
                    <a:pt x="1292479" y="736"/>
                  </a:lnTo>
                  <a:lnTo>
                    <a:pt x="1292479" y="250253"/>
                  </a:lnTo>
                  <a:lnTo>
                    <a:pt x="1291209" y="289572"/>
                  </a:lnTo>
                  <a:lnTo>
                    <a:pt x="1281176" y="355930"/>
                  </a:lnTo>
                  <a:lnTo>
                    <a:pt x="1261364" y="404825"/>
                  </a:lnTo>
                  <a:lnTo>
                    <a:pt x="1231646" y="429818"/>
                  </a:lnTo>
                  <a:lnTo>
                    <a:pt x="1213104" y="432917"/>
                  </a:lnTo>
                  <a:lnTo>
                    <a:pt x="1203579" y="431520"/>
                  </a:lnTo>
                  <a:lnTo>
                    <a:pt x="1194181" y="427253"/>
                  </a:lnTo>
                  <a:lnTo>
                    <a:pt x="1185037" y="420179"/>
                  </a:lnTo>
                  <a:lnTo>
                    <a:pt x="1176147" y="410248"/>
                  </a:lnTo>
                  <a:lnTo>
                    <a:pt x="1176147" y="77266"/>
                  </a:lnTo>
                  <a:lnTo>
                    <a:pt x="1184910" y="74142"/>
                  </a:lnTo>
                  <a:lnTo>
                    <a:pt x="1193292" y="71907"/>
                  </a:lnTo>
                  <a:lnTo>
                    <a:pt x="1201166" y="70573"/>
                  </a:lnTo>
                  <a:lnTo>
                    <a:pt x="1208532" y="70116"/>
                  </a:lnTo>
                  <a:lnTo>
                    <a:pt x="1228852" y="72999"/>
                  </a:lnTo>
                  <a:lnTo>
                    <a:pt x="1260729" y="95986"/>
                  </a:lnTo>
                  <a:lnTo>
                    <a:pt x="1281176" y="141732"/>
                  </a:lnTo>
                  <a:lnTo>
                    <a:pt x="1291209" y="208813"/>
                  </a:lnTo>
                  <a:lnTo>
                    <a:pt x="1292479" y="250253"/>
                  </a:lnTo>
                  <a:lnTo>
                    <a:pt x="1292479" y="736"/>
                  </a:lnTo>
                  <a:lnTo>
                    <a:pt x="1252093" y="9093"/>
                  </a:lnTo>
                  <a:lnTo>
                    <a:pt x="1204214" y="35331"/>
                  </a:lnTo>
                  <a:lnTo>
                    <a:pt x="1176147" y="60464"/>
                  </a:lnTo>
                  <a:lnTo>
                    <a:pt x="1176147" y="4610"/>
                  </a:lnTo>
                  <a:lnTo>
                    <a:pt x="1171956" y="0"/>
                  </a:lnTo>
                  <a:lnTo>
                    <a:pt x="959866" y="44919"/>
                  </a:lnTo>
                  <a:lnTo>
                    <a:pt x="959866" y="50380"/>
                  </a:lnTo>
                  <a:lnTo>
                    <a:pt x="994791" y="106222"/>
                  </a:lnTo>
                  <a:lnTo>
                    <a:pt x="994791" y="532015"/>
                  </a:lnTo>
                  <a:lnTo>
                    <a:pt x="958596" y="610539"/>
                  </a:lnTo>
                  <a:lnTo>
                    <a:pt x="958596" y="615581"/>
                  </a:lnTo>
                  <a:lnTo>
                    <a:pt x="1216025" y="615581"/>
                  </a:lnTo>
                  <a:lnTo>
                    <a:pt x="1216025" y="610539"/>
                  </a:lnTo>
                  <a:lnTo>
                    <a:pt x="1176147" y="532015"/>
                  </a:lnTo>
                  <a:lnTo>
                    <a:pt x="1176147" y="442569"/>
                  </a:lnTo>
                  <a:lnTo>
                    <a:pt x="1190879" y="446252"/>
                  </a:lnTo>
                  <a:lnTo>
                    <a:pt x="1205992" y="448881"/>
                  </a:lnTo>
                  <a:lnTo>
                    <a:pt x="1221486" y="450456"/>
                  </a:lnTo>
                  <a:lnTo>
                    <a:pt x="1237488" y="450977"/>
                  </a:lnTo>
                  <a:lnTo>
                    <a:pt x="1273175" y="449110"/>
                  </a:lnTo>
                  <a:lnTo>
                    <a:pt x="1306576" y="443471"/>
                  </a:lnTo>
                  <a:lnTo>
                    <a:pt x="1309497" y="442569"/>
                  </a:lnTo>
                  <a:lnTo>
                    <a:pt x="1337437" y="434086"/>
                  </a:lnTo>
                  <a:lnTo>
                    <a:pt x="1339977" y="432917"/>
                  </a:lnTo>
                  <a:lnTo>
                    <a:pt x="1366012" y="420954"/>
                  </a:lnTo>
                  <a:lnTo>
                    <a:pt x="1391666" y="404431"/>
                  </a:lnTo>
                  <a:lnTo>
                    <a:pt x="1433576" y="362229"/>
                  </a:lnTo>
                  <a:lnTo>
                    <a:pt x="1462532" y="308305"/>
                  </a:lnTo>
                  <a:lnTo>
                    <a:pt x="1477010" y="245427"/>
                  </a:lnTo>
                  <a:lnTo>
                    <a:pt x="1478915" y="210781"/>
                  </a:lnTo>
                  <a:close/>
                </a:path>
                <a:path w="5034915" h="615950">
                  <a:moveTo>
                    <a:pt x="1959229" y="201129"/>
                  </a:moveTo>
                  <a:lnTo>
                    <a:pt x="1957539" y="186436"/>
                  </a:lnTo>
                  <a:lnTo>
                    <a:pt x="1953133" y="147751"/>
                  </a:lnTo>
                  <a:lnTo>
                    <a:pt x="1934972" y="99314"/>
                  </a:lnTo>
                  <a:lnTo>
                    <a:pt x="1905127" y="58153"/>
                  </a:lnTo>
                  <a:lnTo>
                    <a:pt x="1864360" y="26657"/>
                  </a:lnTo>
                  <a:lnTo>
                    <a:pt x="1813941" y="6667"/>
                  </a:lnTo>
                  <a:lnTo>
                    <a:pt x="1783715" y="1562"/>
                  </a:lnTo>
                  <a:lnTo>
                    <a:pt x="1783715" y="22250"/>
                  </a:lnTo>
                  <a:lnTo>
                    <a:pt x="1783715" y="178041"/>
                  </a:lnTo>
                  <a:lnTo>
                    <a:pt x="1702689" y="186436"/>
                  </a:lnTo>
                  <a:lnTo>
                    <a:pt x="1703158" y="152793"/>
                  </a:lnTo>
                  <a:lnTo>
                    <a:pt x="1703235" y="147751"/>
                  </a:lnTo>
                  <a:lnTo>
                    <a:pt x="1703324" y="141833"/>
                  </a:lnTo>
                  <a:lnTo>
                    <a:pt x="1707642" y="90716"/>
                  </a:lnTo>
                  <a:lnTo>
                    <a:pt x="1717040" y="47650"/>
                  </a:lnTo>
                  <a:lnTo>
                    <a:pt x="1745996" y="22250"/>
                  </a:lnTo>
                  <a:lnTo>
                    <a:pt x="1753235" y="23152"/>
                  </a:lnTo>
                  <a:lnTo>
                    <a:pt x="1776222" y="55791"/>
                  </a:lnTo>
                  <a:lnTo>
                    <a:pt x="1781937" y="102146"/>
                  </a:lnTo>
                  <a:lnTo>
                    <a:pt x="1783537" y="147751"/>
                  </a:lnTo>
                  <a:lnTo>
                    <a:pt x="1783588" y="149186"/>
                  </a:lnTo>
                  <a:lnTo>
                    <a:pt x="1783715" y="22250"/>
                  </a:lnTo>
                  <a:lnTo>
                    <a:pt x="1783715" y="1562"/>
                  </a:lnTo>
                  <a:lnTo>
                    <a:pt x="1721358" y="1841"/>
                  </a:lnTo>
                  <a:lnTo>
                    <a:pt x="1659890" y="16535"/>
                  </a:lnTo>
                  <a:lnTo>
                    <a:pt x="1606931" y="45529"/>
                  </a:lnTo>
                  <a:lnTo>
                    <a:pt x="1565656" y="86474"/>
                  </a:lnTo>
                  <a:lnTo>
                    <a:pt x="1536573" y="138442"/>
                  </a:lnTo>
                  <a:lnTo>
                    <a:pt x="1521841" y="198285"/>
                  </a:lnTo>
                  <a:lnTo>
                    <a:pt x="1520063" y="230949"/>
                  </a:lnTo>
                  <a:lnTo>
                    <a:pt x="1521714" y="262001"/>
                  </a:lnTo>
                  <a:lnTo>
                    <a:pt x="1535176" y="318897"/>
                  </a:lnTo>
                  <a:lnTo>
                    <a:pt x="1561846" y="368363"/>
                  </a:lnTo>
                  <a:lnTo>
                    <a:pt x="1600073" y="407416"/>
                  </a:lnTo>
                  <a:lnTo>
                    <a:pt x="1649476" y="435152"/>
                  </a:lnTo>
                  <a:lnTo>
                    <a:pt x="1707515" y="449211"/>
                  </a:lnTo>
                  <a:lnTo>
                    <a:pt x="1739646" y="450977"/>
                  </a:lnTo>
                  <a:lnTo>
                    <a:pt x="1773605" y="449211"/>
                  </a:lnTo>
                  <a:lnTo>
                    <a:pt x="1774748" y="449211"/>
                  </a:lnTo>
                  <a:lnTo>
                    <a:pt x="1836420" y="434441"/>
                  </a:lnTo>
                  <a:lnTo>
                    <a:pt x="1886077" y="405104"/>
                  </a:lnTo>
                  <a:lnTo>
                    <a:pt x="1927987" y="361429"/>
                  </a:lnTo>
                  <a:lnTo>
                    <a:pt x="1930450" y="357759"/>
                  </a:lnTo>
                  <a:lnTo>
                    <a:pt x="1946160" y="334403"/>
                  </a:lnTo>
                  <a:lnTo>
                    <a:pt x="1946275" y="334251"/>
                  </a:lnTo>
                  <a:lnTo>
                    <a:pt x="1939544" y="328371"/>
                  </a:lnTo>
                  <a:lnTo>
                    <a:pt x="1929003" y="334403"/>
                  </a:lnTo>
                  <a:lnTo>
                    <a:pt x="1918081" y="339915"/>
                  </a:lnTo>
                  <a:lnTo>
                    <a:pt x="1868932" y="355663"/>
                  </a:lnTo>
                  <a:lnTo>
                    <a:pt x="1838325" y="357759"/>
                  </a:lnTo>
                  <a:lnTo>
                    <a:pt x="1819021" y="356539"/>
                  </a:lnTo>
                  <a:lnTo>
                    <a:pt x="1767586" y="338226"/>
                  </a:lnTo>
                  <a:lnTo>
                    <a:pt x="1729232" y="300215"/>
                  </a:lnTo>
                  <a:lnTo>
                    <a:pt x="1712595" y="265455"/>
                  </a:lnTo>
                  <a:lnTo>
                    <a:pt x="1704213" y="225031"/>
                  </a:lnTo>
                  <a:lnTo>
                    <a:pt x="1703070" y="202806"/>
                  </a:lnTo>
                  <a:lnTo>
                    <a:pt x="1703070" y="201129"/>
                  </a:lnTo>
                  <a:lnTo>
                    <a:pt x="1959229" y="201129"/>
                  </a:lnTo>
                  <a:close/>
                </a:path>
                <a:path w="5034915" h="615950">
                  <a:moveTo>
                    <a:pt x="2377059" y="6718"/>
                  </a:moveTo>
                  <a:lnTo>
                    <a:pt x="2368677" y="3784"/>
                  </a:lnTo>
                  <a:lnTo>
                    <a:pt x="2359279" y="1676"/>
                  </a:lnTo>
                  <a:lnTo>
                    <a:pt x="2349119" y="419"/>
                  </a:lnTo>
                  <a:lnTo>
                    <a:pt x="2338070" y="0"/>
                  </a:lnTo>
                  <a:lnTo>
                    <a:pt x="2326259" y="825"/>
                  </a:lnTo>
                  <a:lnTo>
                    <a:pt x="2286381" y="13233"/>
                  </a:lnTo>
                  <a:lnTo>
                    <a:pt x="2245868" y="37325"/>
                  </a:lnTo>
                  <a:lnTo>
                    <a:pt x="2213737" y="68072"/>
                  </a:lnTo>
                  <a:lnTo>
                    <a:pt x="2201164" y="89014"/>
                  </a:lnTo>
                  <a:lnTo>
                    <a:pt x="2201164" y="4622"/>
                  </a:lnTo>
                  <a:lnTo>
                    <a:pt x="2196973" y="0"/>
                  </a:lnTo>
                  <a:lnTo>
                    <a:pt x="1984883" y="44932"/>
                  </a:lnTo>
                  <a:lnTo>
                    <a:pt x="1984883" y="50393"/>
                  </a:lnTo>
                  <a:lnTo>
                    <a:pt x="2019300" y="106235"/>
                  </a:lnTo>
                  <a:lnTo>
                    <a:pt x="2019300" y="358190"/>
                  </a:lnTo>
                  <a:lnTo>
                    <a:pt x="1983613" y="435864"/>
                  </a:lnTo>
                  <a:lnTo>
                    <a:pt x="1983613" y="440905"/>
                  </a:lnTo>
                  <a:lnTo>
                    <a:pt x="2236851" y="440905"/>
                  </a:lnTo>
                  <a:lnTo>
                    <a:pt x="2236851" y="435864"/>
                  </a:lnTo>
                  <a:lnTo>
                    <a:pt x="2201164" y="357352"/>
                  </a:lnTo>
                  <a:lnTo>
                    <a:pt x="2201164" y="120942"/>
                  </a:lnTo>
                  <a:lnTo>
                    <a:pt x="2209038" y="113042"/>
                  </a:lnTo>
                  <a:lnTo>
                    <a:pt x="2218563" y="107391"/>
                  </a:lnTo>
                  <a:lnTo>
                    <a:pt x="2229612" y="104013"/>
                  </a:lnTo>
                  <a:lnTo>
                    <a:pt x="2242312" y="102882"/>
                  </a:lnTo>
                  <a:lnTo>
                    <a:pt x="2257171" y="104025"/>
                  </a:lnTo>
                  <a:lnTo>
                    <a:pt x="2296287" y="121145"/>
                  </a:lnTo>
                  <a:lnTo>
                    <a:pt x="2330831" y="153860"/>
                  </a:lnTo>
                  <a:lnTo>
                    <a:pt x="2342261" y="167119"/>
                  </a:lnTo>
                  <a:lnTo>
                    <a:pt x="2349754" y="167119"/>
                  </a:lnTo>
                  <a:lnTo>
                    <a:pt x="2377059" y="6718"/>
                  </a:lnTo>
                  <a:close/>
                </a:path>
                <a:path w="5034915" h="615950">
                  <a:moveTo>
                    <a:pt x="2659253" y="435864"/>
                  </a:moveTo>
                  <a:lnTo>
                    <a:pt x="2623566" y="357352"/>
                  </a:lnTo>
                  <a:lnTo>
                    <a:pt x="2623566" y="4622"/>
                  </a:lnTo>
                  <a:lnTo>
                    <a:pt x="2619375" y="0"/>
                  </a:lnTo>
                  <a:lnTo>
                    <a:pt x="2407285" y="44932"/>
                  </a:lnTo>
                  <a:lnTo>
                    <a:pt x="2407285" y="51231"/>
                  </a:lnTo>
                  <a:lnTo>
                    <a:pt x="2441702" y="106235"/>
                  </a:lnTo>
                  <a:lnTo>
                    <a:pt x="2441702" y="358190"/>
                  </a:lnTo>
                  <a:lnTo>
                    <a:pt x="2406015" y="435864"/>
                  </a:lnTo>
                  <a:lnTo>
                    <a:pt x="2406015" y="440905"/>
                  </a:lnTo>
                  <a:lnTo>
                    <a:pt x="2659253" y="440905"/>
                  </a:lnTo>
                  <a:lnTo>
                    <a:pt x="2659253" y="435864"/>
                  </a:lnTo>
                  <a:close/>
                </a:path>
                <a:path w="5034915" h="615950">
                  <a:moveTo>
                    <a:pt x="3125343" y="201129"/>
                  </a:moveTo>
                  <a:lnTo>
                    <a:pt x="3119247" y="147751"/>
                  </a:lnTo>
                  <a:lnTo>
                    <a:pt x="3100959" y="99314"/>
                  </a:lnTo>
                  <a:lnTo>
                    <a:pt x="3071241" y="58153"/>
                  </a:lnTo>
                  <a:lnTo>
                    <a:pt x="3030474" y="26657"/>
                  </a:lnTo>
                  <a:lnTo>
                    <a:pt x="2980055" y="6667"/>
                  </a:lnTo>
                  <a:lnTo>
                    <a:pt x="2951734" y="1663"/>
                  </a:lnTo>
                  <a:lnTo>
                    <a:pt x="2949829" y="1663"/>
                  </a:lnTo>
                  <a:lnTo>
                    <a:pt x="2949829" y="22250"/>
                  </a:lnTo>
                  <a:lnTo>
                    <a:pt x="2949829" y="178041"/>
                  </a:lnTo>
                  <a:lnTo>
                    <a:pt x="2868803" y="186436"/>
                  </a:lnTo>
                  <a:lnTo>
                    <a:pt x="2869222" y="149174"/>
                  </a:lnTo>
                  <a:lnTo>
                    <a:pt x="2869311" y="141833"/>
                  </a:lnTo>
                  <a:lnTo>
                    <a:pt x="2873756" y="90716"/>
                  </a:lnTo>
                  <a:lnTo>
                    <a:pt x="2883027" y="47650"/>
                  </a:lnTo>
                  <a:lnTo>
                    <a:pt x="2912110" y="22250"/>
                  </a:lnTo>
                  <a:lnTo>
                    <a:pt x="2919349" y="23152"/>
                  </a:lnTo>
                  <a:lnTo>
                    <a:pt x="2942336" y="55791"/>
                  </a:lnTo>
                  <a:lnTo>
                    <a:pt x="2948051" y="102146"/>
                  </a:lnTo>
                  <a:lnTo>
                    <a:pt x="2949651" y="147751"/>
                  </a:lnTo>
                  <a:lnTo>
                    <a:pt x="2949702" y="149174"/>
                  </a:lnTo>
                  <a:lnTo>
                    <a:pt x="2949803" y="173824"/>
                  </a:lnTo>
                  <a:lnTo>
                    <a:pt x="2949829" y="22250"/>
                  </a:lnTo>
                  <a:lnTo>
                    <a:pt x="2949829" y="1663"/>
                  </a:lnTo>
                  <a:lnTo>
                    <a:pt x="2927146" y="1663"/>
                  </a:lnTo>
                  <a:lnTo>
                    <a:pt x="2887472" y="1841"/>
                  </a:lnTo>
                  <a:lnTo>
                    <a:pt x="2825877" y="16535"/>
                  </a:lnTo>
                  <a:lnTo>
                    <a:pt x="2773045" y="45529"/>
                  </a:lnTo>
                  <a:lnTo>
                    <a:pt x="2731770" y="86474"/>
                  </a:lnTo>
                  <a:lnTo>
                    <a:pt x="2702687" y="138442"/>
                  </a:lnTo>
                  <a:lnTo>
                    <a:pt x="2687955" y="198285"/>
                  </a:lnTo>
                  <a:lnTo>
                    <a:pt x="2686177" y="230949"/>
                  </a:lnTo>
                  <a:lnTo>
                    <a:pt x="2687828" y="262001"/>
                  </a:lnTo>
                  <a:lnTo>
                    <a:pt x="2701290" y="318897"/>
                  </a:lnTo>
                  <a:lnTo>
                    <a:pt x="2727833" y="368363"/>
                  </a:lnTo>
                  <a:lnTo>
                    <a:pt x="2766187" y="407416"/>
                  </a:lnTo>
                  <a:lnTo>
                    <a:pt x="2815590" y="435152"/>
                  </a:lnTo>
                  <a:lnTo>
                    <a:pt x="2873629" y="449211"/>
                  </a:lnTo>
                  <a:lnTo>
                    <a:pt x="2905760" y="450977"/>
                  </a:lnTo>
                  <a:lnTo>
                    <a:pt x="2939719" y="449211"/>
                  </a:lnTo>
                  <a:lnTo>
                    <a:pt x="2940862" y="449211"/>
                  </a:lnTo>
                  <a:lnTo>
                    <a:pt x="3002534" y="434441"/>
                  </a:lnTo>
                  <a:lnTo>
                    <a:pt x="3052191" y="405104"/>
                  </a:lnTo>
                  <a:lnTo>
                    <a:pt x="3093974" y="361429"/>
                  </a:lnTo>
                  <a:lnTo>
                    <a:pt x="3096450" y="357759"/>
                  </a:lnTo>
                  <a:lnTo>
                    <a:pt x="3112274" y="334403"/>
                  </a:lnTo>
                  <a:lnTo>
                    <a:pt x="3112389" y="334251"/>
                  </a:lnTo>
                  <a:lnTo>
                    <a:pt x="3105658" y="328371"/>
                  </a:lnTo>
                  <a:lnTo>
                    <a:pt x="3095117" y="334403"/>
                  </a:lnTo>
                  <a:lnTo>
                    <a:pt x="3084195" y="339915"/>
                  </a:lnTo>
                  <a:lnTo>
                    <a:pt x="3034919" y="355663"/>
                  </a:lnTo>
                  <a:lnTo>
                    <a:pt x="3004439" y="357759"/>
                  </a:lnTo>
                  <a:lnTo>
                    <a:pt x="2985008" y="356539"/>
                  </a:lnTo>
                  <a:lnTo>
                    <a:pt x="2933700" y="338226"/>
                  </a:lnTo>
                  <a:lnTo>
                    <a:pt x="2895219" y="300215"/>
                  </a:lnTo>
                  <a:lnTo>
                    <a:pt x="2878709" y="265455"/>
                  </a:lnTo>
                  <a:lnTo>
                    <a:pt x="2870200" y="225031"/>
                  </a:lnTo>
                  <a:lnTo>
                    <a:pt x="2869184" y="202806"/>
                  </a:lnTo>
                  <a:lnTo>
                    <a:pt x="2869184" y="201129"/>
                  </a:lnTo>
                  <a:lnTo>
                    <a:pt x="3125343" y="201129"/>
                  </a:lnTo>
                  <a:close/>
                </a:path>
                <a:path w="5034915" h="615950">
                  <a:moveTo>
                    <a:pt x="3685540" y="435864"/>
                  </a:moveTo>
                  <a:lnTo>
                    <a:pt x="3649853" y="357352"/>
                  </a:lnTo>
                  <a:lnTo>
                    <a:pt x="3649853" y="118833"/>
                  </a:lnTo>
                  <a:lnTo>
                    <a:pt x="3648710" y="102082"/>
                  </a:lnTo>
                  <a:lnTo>
                    <a:pt x="3632454" y="57315"/>
                  </a:lnTo>
                  <a:lnTo>
                    <a:pt x="3599434" y="23418"/>
                  </a:lnTo>
                  <a:lnTo>
                    <a:pt x="3554095" y="3771"/>
                  </a:lnTo>
                  <a:lnTo>
                    <a:pt x="3519678" y="0"/>
                  </a:lnTo>
                  <a:lnTo>
                    <a:pt x="3497326" y="1206"/>
                  </a:lnTo>
                  <a:lnTo>
                    <a:pt x="3455162" y="10871"/>
                  </a:lnTo>
                  <a:lnTo>
                    <a:pt x="3416300" y="29654"/>
                  </a:lnTo>
                  <a:lnTo>
                    <a:pt x="3382391" y="54432"/>
                  </a:lnTo>
                  <a:lnTo>
                    <a:pt x="3367278" y="68872"/>
                  </a:lnTo>
                  <a:lnTo>
                    <a:pt x="3367278" y="4622"/>
                  </a:lnTo>
                  <a:lnTo>
                    <a:pt x="3363087" y="0"/>
                  </a:lnTo>
                  <a:lnTo>
                    <a:pt x="3150997" y="44932"/>
                  </a:lnTo>
                  <a:lnTo>
                    <a:pt x="3150997" y="50393"/>
                  </a:lnTo>
                  <a:lnTo>
                    <a:pt x="3185414" y="106235"/>
                  </a:lnTo>
                  <a:lnTo>
                    <a:pt x="3185414" y="358190"/>
                  </a:lnTo>
                  <a:lnTo>
                    <a:pt x="3149727" y="435864"/>
                  </a:lnTo>
                  <a:lnTo>
                    <a:pt x="3149727" y="440905"/>
                  </a:lnTo>
                  <a:lnTo>
                    <a:pt x="3398774" y="440905"/>
                  </a:lnTo>
                  <a:lnTo>
                    <a:pt x="3398774" y="435864"/>
                  </a:lnTo>
                  <a:lnTo>
                    <a:pt x="3367278" y="357352"/>
                  </a:lnTo>
                  <a:lnTo>
                    <a:pt x="3367278" y="91541"/>
                  </a:lnTo>
                  <a:lnTo>
                    <a:pt x="3406394" y="71170"/>
                  </a:lnTo>
                  <a:lnTo>
                    <a:pt x="3422650" y="69710"/>
                  </a:lnTo>
                  <a:lnTo>
                    <a:pt x="3432810" y="70586"/>
                  </a:lnTo>
                  <a:lnTo>
                    <a:pt x="3465068" y="100406"/>
                  </a:lnTo>
                  <a:lnTo>
                    <a:pt x="3467989" y="122199"/>
                  </a:lnTo>
                  <a:lnTo>
                    <a:pt x="3467989" y="358609"/>
                  </a:lnTo>
                  <a:lnTo>
                    <a:pt x="3436493" y="435864"/>
                  </a:lnTo>
                  <a:lnTo>
                    <a:pt x="3436493" y="440905"/>
                  </a:lnTo>
                  <a:lnTo>
                    <a:pt x="3685540" y="440905"/>
                  </a:lnTo>
                  <a:lnTo>
                    <a:pt x="3685540" y="435864"/>
                  </a:lnTo>
                  <a:close/>
                </a:path>
                <a:path w="5034915" h="615950">
                  <a:moveTo>
                    <a:pt x="4136517" y="334251"/>
                  </a:moveTo>
                  <a:lnTo>
                    <a:pt x="4130167" y="328371"/>
                  </a:lnTo>
                  <a:lnTo>
                    <a:pt x="4121023" y="334568"/>
                  </a:lnTo>
                  <a:lnTo>
                    <a:pt x="4110609" y="340169"/>
                  </a:lnTo>
                  <a:lnTo>
                    <a:pt x="4071112" y="353148"/>
                  </a:lnTo>
                  <a:lnTo>
                    <a:pt x="4027297" y="357771"/>
                  </a:lnTo>
                  <a:lnTo>
                    <a:pt x="4009009" y="356489"/>
                  </a:lnTo>
                  <a:lnTo>
                    <a:pt x="3960749" y="337400"/>
                  </a:lnTo>
                  <a:lnTo>
                    <a:pt x="3924681" y="296214"/>
                  </a:lnTo>
                  <a:lnTo>
                    <a:pt x="3908806" y="257098"/>
                  </a:lnTo>
                  <a:lnTo>
                    <a:pt x="3900678" y="209550"/>
                  </a:lnTo>
                  <a:lnTo>
                    <a:pt x="3899662" y="182664"/>
                  </a:lnTo>
                  <a:lnTo>
                    <a:pt x="3900170" y="159245"/>
                  </a:lnTo>
                  <a:lnTo>
                    <a:pt x="3904234" y="116713"/>
                  </a:lnTo>
                  <a:lnTo>
                    <a:pt x="3917696" y="64871"/>
                  </a:lnTo>
                  <a:lnTo>
                    <a:pt x="3938778" y="30924"/>
                  </a:lnTo>
                  <a:lnTo>
                    <a:pt x="3966464" y="18059"/>
                  </a:lnTo>
                  <a:lnTo>
                    <a:pt x="3969385" y="18059"/>
                  </a:lnTo>
                  <a:lnTo>
                    <a:pt x="3996436" y="45669"/>
                  </a:lnTo>
                  <a:lnTo>
                    <a:pt x="4023106" y="78105"/>
                  </a:lnTo>
                  <a:lnTo>
                    <a:pt x="4050665" y="116522"/>
                  </a:lnTo>
                  <a:lnTo>
                    <a:pt x="4080256" y="162090"/>
                  </a:lnTo>
                  <a:lnTo>
                    <a:pt x="4089019" y="162090"/>
                  </a:lnTo>
                  <a:lnTo>
                    <a:pt x="4111752" y="22669"/>
                  </a:lnTo>
                  <a:lnTo>
                    <a:pt x="4065651" y="9956"/>
                  </a:lnTo>
                  <a:lnTo>
                    <a:pt x="4026281" y="3670"/>
                  </a:lnTo>
                  <a:lnTo>
                    <a:pt x="3986657" y="406"/>
                  </a:lnTo>
                  <a:lnTo>
                    <a:pt x="3967226" y="0"/>
                  </a:lnTo>
                  <a:lnTo>
                    <a:pt x="3930523" y="1828"/>
                  </a:lnTo>
                  <a:lnTo>
                    <a:pt x="3863848" y="16535"/>
                  </a:lnTo>
                  <a:lnTo>
                    <a:pt x="3806444" y="45542"/>
                  </a:lnTo>
                  <a:lnTo>
                    <a:pt x="3761613" y="86601"/>
                  </a:lnTo>
                  <a:lnTo>
                    <a:pt x="3730244" y="138798"/>
                  </a:lnTo>
                  <a:lnTo>
                    <a:pt x="3714369" y="199148"/>
                  </a:lnTo>
                  <a:lnTo>
                    <a:pt x="3712337" y="232206"/>
                  </a:lnTo>
                  <a:lnTo>
                    <a:pt x="3714115" y="263956"/>
                  </a:lnTo>
                  <a:lnTo>
                    <a:pt x="3727577" y="321487"/>
                  </a:lnTo>
                  <a:lnTo>
                    <a:pt x="3754374" y="370636"/>
                  </a:lnTo>
                  <a:lnTo>
                    <a:pt x="3792347" y="408952"/>
                  </a:lnTo>
                  <a:lnTo>
                    <a:pt x="3840861" y="435749"/>
                  </a:lnTo>
                  <a:lnTo>
                    <a:pt x="3897249" y="449287"/>
                  </a:lnTo>
                  <a:lnTo>
                    <a:pt x="3928237" y="450989"/>
                  </a:lnTo>
                  <a:lnTo>
                    <a:pt x="3963416" y="449110"/>
                  </a:lnTo>
                  <a:lnTo>
                    <a:pt x="4025392" y="434086"/>
                  </a:lnTo>
                  <a:lnTo>
                    <a:pt x="4076700" y="404279"/>
                  </a:lnTo>
                  <a:lnTo>
                    <a:pt x="4118737" y="360921"/>
                  </a:lnTo>
                  <a:lnTo>
                    <a:pt x="4136517" y="334251"/>
                  </a:lnTo>
                  <a:close/>
                </a:path>
                <a:path w="5034915" h="615950">
                  <a:moveTo>
                    <a:pt x="4612640" y="201129"/>
                  </a:moveTo>
                  <a:lnTo>
                    <a:pt x="4610951" y="186436"/>
                  </a:lnTo>
                  <a:lnTo>
                    <a:pt x="4606544" y="147751"/>
                  </a:lnTo>
                  <a:lnTo>
                    <a:pt x="4588256" y="99314"/>
                  </a:lnTo>
                  <a:lnTo>
                    <a:pt x="4558538" y="58153"/>
                  </a:lnTo>
                  <a:lnTo>
                    <a:pt x="4517771" y="26657"/>
                  </a:lnTo>
                  <a:lnTo>
                    <a:pt x="4467352" y="6667"/>
                  </a:lnTo>
                  <a:lnTo>
                    <a:pt x="4437126" y="1562"/>
                  </a:lnTo>
                  <a:lnTo>
                    <a:pt x="4437126" y="22250"/>
                  </a:lnTo>
                  <a:lnTo>
                    <a:pt x="4437126" y="178041"/>
                  </a:lnTo>
                  <a:lnTo>
                    <a:pt x="4356100" y="186436"/>
                  </a:lnTo>
                  <a:lnTo>
                    <a:pt x="4356481" y="152793"/>
                  </a:lnTo>
                  <a:lnTo>
                    <a:pt x="4356608" y="141833"/>
                  </a:lnTo>
                  <a:lnTo>
                    <a:pt x="4361053" y="90716"/>
                  </a:lnTo>
                  <a:lnTo>
                    <a:pt x="4370324" y="47650"/>
                  </a:lnTo>
                  <a:lnTo>
                    <a:pt x="4399407" y="22250"/>
                  </a:lnTo>
                  <a:lnTo>
                    <a:pt x="4406646" y="23152"/>
                  </a:lnTo>
                  <a:lnTo>
                    <a:pt x="4429633" y="55791"/>
                  </a:lnTo>
                  <a:lnTo>
                    <a:pt x="4435348" y="102146"/>
                  </a:lnTo>
                  <a:lnTo>
                    <a:pt x="4436948" y="147751"/>
                  </a:lnTo>
                  <a:lnTo>
                    <a:pt x="4436999" y="149186"/>
                  </a:lnTo>
                  <a:lnTo>
                    <a:pt x="4437126" y="22250"/>
                  </a:lnTo>
                  <a:lnTo>
                    <a:pt x="4437126" y="1562"/>
                  </a:lnTo>
                  <a:lnTo>
                    <a:pt x="4374769" y="1841"/>
                  </a:lnTo>
                  <a:lnTo>
                    <a:pt x="4313301" y="16535"/>
                  </a:lnTo>
                  <a:lnTo>
                    <a:pt x="4260342" y="45529"/>
                  </a:lnTo>
                  <a:lnTo>
                    <a:pt x="4219067" y="86474"/>
                  </a:lnTo>
                  <a:lnTo>
                    <a:pt x="4189984" y="138442"/>
                  </a:lnTo>
                  <a:lnTo>
                    <a:pt x="4175252" y="198285"/>
                  </a:lnTo>
                  <a:lnTo>
                    <a:pt x="4173474" y="230949"/>
                  </a:lnTo>
                  <a:lnTo>
                    <a:pt x="4175125" y="262001"/>
                  </a:lnTo>
                  <a:lnTo>
                    <a:pt x="4188587" y="318897"/>
                  </a:lnTo>
                  <a:lnTo>
                    <a:pt x="4215130" y="368363"/>
                  </a:lnTo>
                  <a:lnTo>
                    <a:pt x="4253484" y="407416"/>
                  </a:lnTo>
                  <a:lnTo>
                    <a:pt x="4302887" y="435152"/>
                  </a:lnTo>
                  <a:lnTo>
                    <a:pt x="4360926" y="449211"/>
                  </a:lnTo>
                  <a:lnTo>
                    <a:pt x="4393057" y="450977"/>
                  </a:lnTo>
                  <a:lnTo>
                    <a:pt x="4427017" y="449211"/>
                  </a:lnTo>
                  <a:lnTo>
                    <a:pt x="4428160" y="449211"/>
                  </a:lnTo>
                  <a:lnTo>
                    <a:pt x="4489831" y="434441"/>
                  </a:lnTo>
                  <a:lnTo>
                    <a:pt x="4539488" y="405104"/>
                  </a:lnTo>
                  <a:lnTo>
                    <a:pt x="4581398" y="361429"/>
                  </a:lnTo>
                  <a:lnTo>
                    <a:pt x="4583862" y="357759"/>
                  </a:lnTo>
                  <a:lnTo>
                    <a:pt x="4599571" y="334403"/>
                  </a:lnTo>
                  <a:lnTo>
                    <a:pt x="4599686" y="334251"/>
                  </a:lnTo>
                  <a:lnTo>
                    <a:pt x="4592955" y="328371"/>
                  </a:lnTo>
                  <a:lnTo>
                    <a:pt x="4582414" y="334403"/>
                  </a:lnTo>
                  <a:lnTo>
                    <a:pt x="4571492" y="339915"/>
                  </a:lnTo>
                  <a:lnTo>
                    <a:pt x="4522343" y="355663"/>
                  </a:lnTo>
                  <a:lnTo>
                    <a:pt x="4491736" y="357759"/>
                  </a:lnTo>
                  <a:lnTo>
                    <a:pt x="4472305" y="356539"/>
                  </a:lnTo>
                  <a:lnTo>
                    <a:pt x="4420997" y="338226"/>
                  </a:lnTo>
                  <a:lnTo>
                    <a:pt x="4382643" y="300215"/>
                  </a:lnTo>
                  <a:lnTo>
                    <a:pt x="4366006" y="265455"/>
                  </a:lnTo>
                  <a:lnTo>
                    <a:pt x="4357624" y="225031"/>
                  </a:lnTo>
                  <a:lnTo>
                    <a:pt x="4356481" y="202806"/>
                  </a:lnTo>
                  <a:lnTo>
                    <a:pt x="4356481" y="201129"/>
                  </a:lnTo>
                  <a:lnTo>
                    <a:pt x="4612640" y="201129"/>
                  </a:lnTo>
                  <a:close/>
                </a:path>
                <a:path w="5034915" h="615950">
                  <a:moveTo>
                    <a:pt x="5034661" y="310311"/>
                  </a:moveTo>
                  <a:lnTo>
                    <a:pt x="5023739" y="256501"/>
                  </a:lnTo>
                  <a:lnTo>
                    <a:pt x="4993513" y="214680"/>
                  </a:lnTo>
                  <a:lnTo>
                    <a:pt x="4953127" y="184124"/>
                  </a:lnTo>
                  <a:lnTo>
                    <a:pt x="4902454" y="157467"/>
                  </a:lnTo>
                  <a:lnTo>
                    <a:pt x="4876419" y="145288"/>
                  </a:lnTo>
                  <a:lnTo>
                    <a:pt x="4858385" y="136525"/>
                  </a:lnTo>
                  <a:lnTo>
                    <a:pt x="4818888" y="110845"/>
                  </a:lnTo>
                  <a:lnTo>
                    <a:pt x="4799584" y="69697"/>
                  </a:lnTo>
                  <a:lnTo>
                    <a:pt x="4800473" y="58877"/>
                  </a:lnTo>
                  <a:lnTo>
                    <a:pt x="4824222" y="26200"/>
                  </a:lnTo>
                  <a:lnTo>
                    <a:pt x="4859147" y="18059"/>
                  </a:lnTo>
                  <a:lnTo>
                    <a:pt x="4863719" y="18059"/>
                  </a:lnTo>
                  <a:lnTo>
                    <a:pt x="4899914" y="54114"/>
                  </a:lnTo>
                  <a:lnTo>
                    <a:pt x="4925060" y="84620"/>
                  </a:lnTo>
                  <a:lnTo>
                    <a:pt x="4973320" y="148234"/>
                  </a:lnTo>
                  <a:lnTo>
                    <a:pt x="4979289" y="148234"/>
                  </a:lnTo>
                  <a:lnTo>
                    <a:pt x="5001133" y="22250"/>
                  </a:lnTo>
                  <a:lnTo>
                    <a:pt x="4985004" y="17462"/>
                  </a:lnTo>
                  <a:lnTo>
                    <a:pt x="4967986" y="13169"/>
                  </a:lnTo>
                  <a:lnTo>
                    <a:pt x="4911471" y="3429"/>
                  </a:lnTo>
                  <a:lnTo>
                    <a:pt x="4857496" y="0"/>
                  </a:lnTo>
                  <a:lnTo>
                    <a:pt x="4812792" y="2146"/>
                  </a:lnTo>
                  <a:lnTo>
                    <a:pt x="4773041" y="8610"/>
                  </a:lnTo>
                  <a:lnTo>
                    <a:pt x="4708779" y="34429"/>
                  </a:lnTo>
                  <a:lnTo>
                    <a:pt x="4668139" y="77368"/>
                  </a:lnTo>
                  <a:lnTo>
                    <a:pt x="4654677" y="137312"/>
                  </a:lnTo>
                  <a:lnTo>
                    <a:pt x="4655693" y="155765"/>
                  </a:lnTo>
                  <a:lnTo>
                    <a:pt x="4672076" y="203441"/>
                  </a:lnTo>
                  <a:lnTo>
                    <a:pt x="4703699" y="240372"/>
                  </a:lnTo>
                  <a:lnTo>
                    <a:pt x="4746371" y="269113"/>
                  </a:lnTo>
                  <a:lnTo>
                    <a:pt x="4781423" y="286791"/>
                  </a:lnTo>
                  <a:lnTo>
                    <a:pt x="4801616" y="296037"/>
                  </a:lnTo>
                  <a:lnTo>
                    <a:pt x="4822571" y="305955"/>
                  </a:lnTo>
                  <a:lnTo>
                    <a:pt x="4856099" y="324853"/>
                  </a:lnTo>
                  <a:lnTo>
                    <a:pt x="4885817" y="353237"/>
                  </a:lnTo>
                  <a:lnTo>
                    <a:pt x="4891532" y="376237"/>
                  </a:lnTo>
                  <a:lnTo>
                    <a:pt x="4890516" y="388251"/>
                  </a:lnTo>
                  <a:lnTo>
                    <a:pt x="4865497" y="424078"/>
                  </a:lnTo>
                  <a:lnTo>
                    <a:pt x="4820158" y="432930"/>
                  </a:lnTo>
                  <a:lnTo>
                    <a:pt x="4807458" y="432930"/>
                  </a:lnTo>
                  <a:lnTo>
                    <a:pt x="4760468" y="396227"/>
                  </a:lnTo>
                  <a:lnTo>
                    <a:pt x="4729734" y="354926"/>
                  </a:lnTo>
                  <a:lnTo>
                    <a:pt x="4701921" y="309575"/>
                  </a:lnTo>
                  <a:lnTo>
                    <a:pt x="4689094" y="285953"/>
                  </a:lnTo>
                  <a:lnTo>
                    <a:pt x="4679823" y="285953"/>
                  </a:lnTo>
                  <a:lnTo>
                    <a:pt x="4651248" y="416966"/>
                  </a:lnTo>
                  <a:lnTo>
                    <a:pt x="4665980" y="423659"/>
                  </a:lnTo>
                  <a:lnTo>
                    <a:pt x="4683506" y="429895"/>
                  </a:lnTo>
                  <a:lnTo>
                    <a:pt x="4727067" y="440905"/>
                  </a:lnTo>
                  <a:lnTo>
                    <a:pt x="4775327" y="448449"/>
                  </a:lnTo>
                  <a:lnTo>
                    <a:pt x="4821301" y="450977"/>
                  </a:lnTo>
                  <a:lnTo>
                    <a:pt x="4850511" y="449961"/>
                  </a:lnTo>
                  <a:lnTo>
                    <a:pt x="4904486" y="441883"/>
                  </a:lnTo>
                  <a:lnTo>
                    <a:pt x="4952492" y="425754"/>
                  </a:lnTo>
                  <a:lnTo>
                    <a:pt x="4990846" y="401828"/>
                  </a:lnTo>
                  <a:lnTo>
                    <a:pt x="5018786" y="370268"/>
                  </a:lnTo>
                  <a:lnTo>
                    <a:pt x="5032883" y="331952"/>
                  </a:lnTo>
                  <a:lnTo>
                    <a:pt x="5034661" y="3103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2386" y="6194920"/>
              <a:ext cx="293116" cy="2508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52911" y="6204800"/>
              <a:ext cx="165201" cy="1894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60429" y="6252578"/>
              <a:ext cx="133083" cy="1414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25148" y="6252565"/>
              <a:ext cx="123290" cy="1414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383391" y="6198133"/>
              <a:ext cx="22225" cy="194945"/>
            </a:xfrm>
            <a:custGeom>
              <a:avLst/>
              <a:gdLst/>
              <a:ahLst/>
              <a:cxnLst/>
              <a:rect l="l" t="t" r="r" b="b"/>
              <a:pathLst>
                <a:path w="22225" h="194945">
                  <a:moveTo>
                    <a:pt x="17653" y="55511"/>
                  </a:moveTo>
                  <a:lnTo>
                    <a:pt x="4318" y="55511"/>
                  </a:lnTo>
                  <a:lnTo>
                    <a:pt x="4318" y="194818"/>
                  </a:lnTo>
                  <a:lnTo>
                    <a:pt x="17653" y="194818"/>
                  </a:lnTo>
                  <a:lnTo>
                    <a:pt x="17653" y="55511"/>
                  </a:lnTo>
                  <a:close/>
                </a:path>
                <a:path w="22225" h="194945">
                  <a:moveTo>
                    <a:pt x="21844" y="4800"/>
                  </a:moveTo>
                  <a:lnTo>
                    <a:pt x="17018" y="0"/>
                  </a:lnTo>
                  <a:lnTo>
                    <a:pt x="4826" y="0"/>
                  </a:lnTo>
                  <a:lnTo>
                    <a:pt x="0" y="5054"/>
                  </a:lnTo>
                  <a:lnTo>
                    <a:pt x="0" y="16802"/>
                  </a:lnTo>
                  <a:lnTo>
                    <a:pt x="4826" y="21615"/>
                  </a:lnTo>
                  <a:lnTo>
                    <a:pt x="17018" y="21615"/>
                  </a:lnTo>
                  <a:lnTo>
                    <a:pt x="21844" y="16802"/>
                  </a:lnTo>
                  <a:lnTo>
                    <a:pt x="21844" y="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55907" y="6252578"/>
              <a:ext cx="124636" cy="1403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22785" y="6252578"/>
              <a:ext cx="113168" cy="1414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11868" y="5396433"/>
              <a:ext cx="194005" cy="180136"/>
            </a:xfrm>
            <a:prstGeom prst="rect">
              <a:avLst/>
            </a:prstGeom>
          </p:spPr>
        </p:pic>
      </p:grp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xfrm>
            <a:off x="624027" y="328041"/>
            <a:ext cx="1827530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55">
                <a:solidFill>
                  <a:srgbClr val="FFFFFF"/>
                </a:solidFill>
              </a:rPr>
              <a:t>affichez,</a:t>
            </a:r>
            <a:endParaRPr sz="3400"/>
          </a:p>
        </p:txBody>
      </p:sp>
      <p:sp>
        <p:nvSpPr>
          <p:cNvPr id="14" name="object 14"/>
          <p:cNvSpPr txBox="1"/>
          <p:nvPr/>
        </p:nvSpPr>
        <p:spPr>
          <a:xfrm>
            <a:off x="624027" y="743788"/>
            <a:ext cx="1600200" cy="543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10" b="1">
                <a:solidFill>
                  <a:srgbClr val="FFFFFF"/>
                </a:solidFill>
                <a:latin typeface="Blacker Pro Dis Hv"/>
                <a:cs typeface="Blacker Pro Dis Hv"/>
              </a:rPr>
              <a:t>défilez,</a:t>
            </a:r>
            <a:endParaRPr sz="3400">
              <a:latin typeface="Blacker Pro Dis Hv"/>
              <a:cs typeface="Blacker Pro Dis Hv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4027" y="1159002"/>
            <a:ext cx="2040255" cy="1838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30" b="1">
                <a:solidFill>
                  <a:srgbClr val="FFFFFF"/>
                </a:solidFill>
                <a:latin typeface="Blacker Pro Dis Hv"/>
                <a:cs typeface="Blacker Pro Dis Hv"/>
              </a:rPr>
              <a:t>célébrez</a:t>
            </a:r>
            <a:r>
              <a:rPr dirty="0" sz="3400" spc="-145" b="1">
                <a:solidFill>
                  <a:srgbClr val="FFFFFF"/>
                </a:solidFill>
                <a:latin typeface="Blacker Pro Dis Hv"/>
                <a:cs typeface="Blacker Pro Dis Hv"/>
              </a:rPr>
              <a:t> </a:t>
            </a:r>
            <a:r>
              <a:rPr dirty="0" sz="3400" spc="-50" b="1">
                <a:solidFill>
                  <a:srgbClr val="FFFFFF"/>
                </a:solidFill>
                <a:latin typeface="Blacker Pro Dis Hv"/>
                <a:cs typeface="Blacker Pro Dis Hv"/>
              </a:rPr>
              <a:t>!</a:t>
            </a:r>
            <a:endParaRPr sz="3400">
              <a:latin typeface="Blacker Pro Dis Hv"/>
              <a:cs typeface="Blacker Pro Dis Hv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dirty="0" sz="1200" spc="-10">
                <a:solidFill>
                  <a:srgbClr val="FFFFFF"/>
                </a:solidFill>
                <a:latin typeface="Montserrat"/>
                <a:cs typeface="Montserrat"/>
              </a:rPr>
              <a:t>Gecina</a:t>
            </a:r>
            <a:r>
              <a:rPr dirty="0" sz="1200" spc="-5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200">
                <a:solidFill>
                  <a:srgbClr val="FFFFFF"/>
                </a:solidFill>
                <a:latin typeface="Montserrat"/>
                <a:cs typeface="Montserrat"/>
              </a:rPr>
              <a:t>vous</a:t>
            </a:r>
            <a:r>
              <a:rPr dirty="0" sz="1200" spc="-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Montserrat"/>
                <a:cs typeface="Montserrat"/>
              </a:rPr>
              <a:t>dévoile</a:t>
            </a:r>
            <a:endParaRPr sz="1200">
              <a:latin typeface="Montserrat"/>
              <a:cs typeface="Montserrat"/>
            </a:endParaRPr>
          </a:p>
          <a:p>
            <a:pPr marL="12700" marR="5080">
              <a:lnSpc>
                <a:spcPct val="973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Montserrat"/>
                <a:cs typeface="Montserrat"/>
              </a:rPr>
              <a:t>son</a:t>
            </a:r>
            <a:r>
              <a:rPr dirty="0" sz="1200" spc="-6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Montserrat"/>
                <a:cs typeface="Montserrat"/>
              </a:rPr>
              <a:t>patrimoine</a:t>
            </a:r>
            <a:r>
              <a:rPr dirty="0" sz="1200" spc="-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Montserrat"/>
                <a:cs typeface="Montserrat"/>
              </a:rPr>
              <a:t>immobilier </a:t>
            </a:r>
            <a:r>
              <a:rPr dirty="0" sz="1200">
                <a:solidFill>
                  <a:srgbClr val="FFFFFF"/>
                </a:solidFill>
                <a:latin typeface="Montserrat"/>
                <a:cs typeface="Montserrat"/>
              </a:rPr>
              <a:t>sous</a:t>
            </a:r>
            <a:r>
              <a:rPr dirty="0" sz="1200" spc="-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200">
                <a:solidFill>
                  <a:srgbClr val="FFFFFF"/>
                </a:solidFill>
                <a:latin typeface="Montserrat"/>
                <a:cs typeface="Montserrat"/>
              </a:rPr>
              <a:t>un</a:t>
            </a:r>
            <a:r>
              <a:rPr dirty="0" sz="1200" spc="-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Montserrat"/>
                <a:cs typeface="Montserrat"/>
              </a:rPr>
              <a:t>nouveau</a:t>
            </a:r>
            <a:r>
              <a:rPr dirty="0" sz="1200" spc="-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Montserrat"/>
                <a:cs typeface="Montserrat"/>
              </a:rPr>
              <a:t>jour</a:t>
            </a:r>
            <a:r>
              <a:rPr dirty="0" sz="1200" spc="50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200">
                <a:solidFill>
                  <a:srgbClr val="FFFFFF"/>
                </a:solidFill>
                <a:latin typeface="Montserrat"/>
                <a:cs typeface="Montserrat"/>
              </a:rPr>
              <a:t>pour</a:t>
            </a:r>
            <a:r>
              <a:rPr dirty="0" sz="1200" spc="-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Montserrat"/>
                <a:cs typeface="Montserrat"/>
              </a:rPr>
              <a:t>faire</a:t>
            </a:r>
            <a:r>
              <a:rPr dirty="0" sz="1200" spc="-5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Montserrat"/>
                <a:cs typeface="Montserrat"/>
              </a:rPr>
              <a:t>de</a:t>
            </a:r>
            <a:r>
              <a:rPr dirty="0" sz="1200" spc="-6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Montserrat"/>
                <a:cs typeface="Montserrat"/>
              </a:rPr>
              <a:t>votre </a:t>
            </a:r>
            <a:r>
              <a:rPr dirty="0" sz="1200" spc="-45">
                <a:solidFill>
                  <a:srgbClr val="FFFFFF"/>
                </a:solidFill>
                <a:latin typeface="Montserrat"/>
                <a:cs typeface="Montserrat"/>
              </a:rPr>
              <a:t>communication</a:t>
            </a:r>
            <a:r>
              <a:rPr dirty="0" sz="1200" spc="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Montserrat"/>
                <a:cs typeface="Montserrat"/>
              </a:rPr>
              <a:t>un </a:t>
            </a:r>
            <a:r>
              <a:rPr dirty="0" sz="1200" spc="-10">
                <a:solidFill>
                  <a:srgbClr val="FFFFFF"/>
                </a:solidFill>
                <a:latin typeface="Montserrat"/>
                <a:cs typeface="Montserrat"/>
              </a:rPr>
              <a:t>événement.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200" y="457200"/>
            <a:ext cx="0" cy="2540000"/>
          </a:xfrm>
          <a:custGeom>
            <a:avLst/>
            <a:gdLst/>
            <a:ahLst/>
            <a:cxnLst/>
            <a:rect l="l" t="t" r="r" b="b"/>
            <a:pathLst>
              <a:path w="0" h="2540000">
                <a:moveTo>
                  <a:pt x="0" y="0"/>
                </a:moveTo>
                <a:lnTo>
                  <a:pt x="0" y="2539746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904" y="2432755"/>
            <a:ext cx="179705" cy="1861185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65">
                <a:solidFill>
                  <a:srgbClr val="122942"/>
                </a:solidFill>
                <a:latin typeface="Montserrat"/>
                <a:cs typeface="Montserrat"/>
              </a:rPr>
              <a:t>08</a:t>
            </a:r>
            <a:r>
              <a:rPr dirty="0" sz="1000" spc="27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//</a:t>
            </a:r>
            <a:r>
              <a:rPr dirty="0" sz="1000" spc="1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7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0984610" y="172338"/>
            <a:ext cx="862965" cy="708660"/>
            <a:chOff x="10984610" y="172338"/>
            <a:chExt cx="862965" cy="708660"/>
          </a:xfrm>
        </p:grpSpPr>
        <p:sp>
          <p:nvSpPr>
            <p:cNvPr id="5" name="object 5"/>
            <p:cNvSpPr/>
            <p:nvPr/>
          </p:nvSpPr>
          <p:spPr>
            <a:xfrm>
              <a:off x="10990960" y="178688"/>
              <a:ext cx="850265" cy="609600"/>
            </a:xfrm>
            <a:custGeom>
              <a:avLst/>
              <a:gdLst/>
              <a:ahLst/>
              <a:cxnLst/>
              <a:rect l="l" t="t" r="r" b="b"/>
              <a:pathLst>
                <a:path w="850265" h="609600">
                  <a:moveTo>
                    <a:pt x="850265" y="428116"/>
                  </a:moveTo>
                  <a:lnTo>
                    <a:pt x="848233" y="444499"/>
                  </a:lnTo>
                  <a:lnTo>
                    <a:pt x="846836" y="456564"/>
                  </a:lnTo>
                  <a:lnTo>
                    <a:pt x="840359" y="489330"/>
                  </a:lnTo>
                  <a:lnTo>
                    <a:pt x="829183" y="541400"/>
                  </a:lnTo>
                  <a:lnTo>
                    <a:pt x="824611" y="546988"/>
                  </a:lnTo>
                  <a:lnTo>
                    <a:pt x="817626" y="544321"/>
                  </a:lnTo>
                  <a:lnTo>
                    <a:pt x="811022" y="540130"/>
                  </a:lnTo>
                  <a:lnTo>
                    <a:pt x="805815" y="540130"/>
                  </a:lnTo>
                  <a:lnTo>
                    <a:pt x="802259" y="545083"/>
                  </a:lnTo>
                  <a:lnTo>
                    <a:pt x="788924" y="553592"/>
                  </a:lnTo>
                  <a:lnTo>
                    <a:pt x="787527" y="552322"/>
                  </a:lnTo>
                  <a:lnTo>
                    <a:pt x="785114" y="548512"/>
                  </a:lnTo>
                  <a:lnTo>
                    <a:pt x="783463" y="548258"/>
                  </a:lnTo>
                  <a:lnTo>
                    <a:pt x="775970" y="552830"/>
                  </a:lnTo>
                  <a:lnTo>
                    <a:pt x="760222" y="561466"/>
                  </a:lnTo>
                  <a:lnTo>
                    <a:pt x="755015" y="565657"/>
                  </a:lnTo>
                  <a:lnTo>
                    <a:pt x="759079" y="576833"/>
                  </a:lnTo>
                  <a:lnTo>
                    <a:pt x="761111" y="585469"/>
                  </a:lnTo>
                  <a:lnTo>
                    <a:pt x="762508" y="588517"/>
                  </a:lnTo>
                  <a:lnTo>
                    <a:pt x="759841" y="589787"/>
                  </a:lnTo>
                  <a:lnTo>
                    <a:pt x="752221" y="592581"/>
                  </a:lnTo>
                  <a:lnTo>
                    <a:pt x="744220" y="596010"/>
                  </a:lnTo>
                  <a:lnTo>
                    <a:pt x="738759" y="597280"/>
                  </a:lnTo>
                  <a:lnTo>
                    <a:pt x="735457" y="598169"/>
                  </a:lnTo>
                  <a:lnTo>
                    <a:pt x="719074" y="609599"/>
                  </a:lnTo>
                  <a:lnTo>
                    <a:pt x="718058" y="608583"/>
                  </a:lnTo>
                  <a:lnTo>
                    <a:pt x="714502" y="604138"/>
                  </a:lnTo>
                  <a:lnTo>
                    <a:pt x="700913" y="587882"/>
                  </a:lnTo>
                  <a:lnTo>
                    <a:pt x="699897" y="585342"/>
                  </a:lnTo>
                  <a:lnTo>
                    <a:pt x="684403" y="566292"/>
                  </a:lnTo>
                  <a:lnTo>
                    <a:pt x="659892" y="536066"/>
                  </a:lnTo>
                  <a:lnTo>
                    <a:pt x="649732" y="522985"/>
                  </a:lnTo>
                  <a:lnTo>
                    <a:pt x="646938" y="519810"/>
                  </a:lnTo>
                  <a:lnTo>
                    <a:pt x="643509" y="515111"/>
                  </a:lnTo>
                  <a:lnTo>
                    <a:pt x="637921" y="506221"/>
                  </a:lnTo>
                  <a:lnTo>
                    <a:pt x="631571" y="497204"/>
                  </a:lnTo>
                  <a:lnTo>
                    <a:pt x="615696" y="478662"/>
                  </a:lnTo>
                  <a:lnTo>
                    <a:pt x="585978" y="444880"/>
                  </a:lnTo>
                  <a:lnTo>
                    <a:pt x="585597" y="444499"/>
                  </a:lnTo>
                  <a:lnTo>
                    <a:pt x="585216" y="444118"/>
                  </a:lnTo>
                  <a:lnTo>
                    <a:pt x="569087" y="426846"/>
                  </a:lnTo>
                  <a:lnTo>
                    <a:pt x="566293" y="420369"/>
                  </a:lnTo>
                  <a:lnTo>
                    <a:pt x="564515" y="415416"/>
                  </a:lnTo>
                  <a:lnTo>
                    <a:pt x="564515" y="410336"/>
                  </a:lnTo>
                  <a:lnTo>
                    <a:pt x="564642" y="405256"/>
                  </a:lnTo>
                  <a:lnTo>
                    <a:pt x="563499" y="402716"/>
                  </a:lnTo>
                  <a:lnTo>
                    <a:pt x="543560" y="391159"/>
                  </a:lnTo>
                  <a:lnTo>
                    <a:pt x="515493" y="373887"/>
                  </a:lnTo>
                  <a:lnTo>
                    <a:pt x="504317" y="367791"/>
                  </a:lnTo>
                  <a:lnTo>
                    <a:pt x="492379" y="362711"/>
                  </a:lnTo>
                  <a:lnTo>
                    <a:pt x="471932" y="353948"/>
                  </a:lnTo>
                  <a:lnTo>
                    <a:pt x="465963" y="351154"/>
                  </a:lnTo>
                  <a:lnTo>
                    <a:pt x="457200" y="348614"/>
                  </a:lnTo>
                  <a:lnTo>
                    <a:pt x="448183" y="345693"/>
                  </a:lnTo>
                  <a:lnTo>
                    <a:pt x="441071" y="344677"/>
                  </a:lnTo>
                  <a:lnTo>
                    <a:pt x="414782" y="336803"/>
                  </a:lnTo>
                  <a:lnTo>
                    <a:pt x="406781" y="332866"/>
                  </a:lnTo>
                  <a:lnTo>
                    <a:pt x="406019" y="331723"/>
                  </a:lnTo>
                  <a:lnTo>
                    <a:pt x="362077" y="309498"/>
                  </a:lnTo>
                  <a:lnTo>
                    <a:pt x="348488" y="302640"/>
                  </a:lnTo>
                  <a:lnTo>
                    <a:pt x="330581" y="302894"/>
                  </a:lnTo>
                  <a:lnTo>
                    <a:pt x="330581" y="303656"/>
                  </a:lnTo>
                  <a:lnTo>
                    <a:pt x="329946" y="304037"/>
                  </a:lnTo>
                  <a:lnTo>
                    <a:pt x="310261" y="304799"/>
                  </a:lnTo>
                  <a:lnTo>
                    <a:pt x="309880" y="303656"/>
                  </a:lnTo>
                  <a:lnTo>
                    <a:pt x="281178" y="304418"/>
                  </a:lnTo>
                  <a:lnTo>
                    <a:pt x="244348" y="309117"/>
                  </a:lnTo>
                  <a:lnTo>
                    <a:pt x="229616" y="315594"/>
                  </a:lnTo>
                  <a:lnTo>
                    <a:pt x="227457" y="316229"/>
                  </a:lnTo>
                  <a:lnTo>
                    <a:pt x="193802" y="350900"/>
                  </a:lnTo>
                  <a:lnTo>
                    <a:pt x="189230" y="358901"/>
                  </a:lnTo>
                  <a:lnTo>
                    <a:pt x="180848" y="369315"/>
                  </a:lnTo>
                  <a:lnTo>
                    <a:pt x="160147" y="393064"/>
                  </a:lnTo>
                  <a:lnTo>
                    <a:pt x="151130" y="402843"/>
                  </a:lnTo>
                  <a:lnTo>
                    <a:pt x="133858" y="421258"/>
                  </a:lnTo>
                  <a:lnTo>
                    <a:pt x="102362" y="470915"/>
                  </a:lnTo>
                  <a:lnTo>
                    <a:pt x="85598" y="497585"/>
                  </a:lnTo>
                  <a:lnTo>
                    <a:pt x="80264" y="505840"/>
                  </a:lnTo>
                  <a:lnTo>
                    <a:pt x="63881" y="531113"/>
                  </a:lnTo>
                  <a:lnTo>
                    <a:pt x="62484" y="531494"/>
                  </a:lnTo>
                  <a:lnTo>
                    <a:pt x="54356" y="545591"/>
                  </a:lnTo>
                  <a:lnTo>
                    <a:pt x="20447" y="539368"/>
                  </a:lnTo>
                  <a:lnTo>
                    <a:pt x="2667" y="507364"/>
                  </a:lnTo>
                  <a:lnTo>
                    <a:pt x="0" y="474979"/>
                  </a:lnTo>
                  <a:lnTo>
                    <a:pt x="6731" y="454151"/>
                  </a:lnTo>
                  <a:lnTo>
                    <a:pt x="30988" y="453008"/>
                  </a:lnTo>
                  <a:lnTo>
                    <a:pt x="35687" y="439673"/>
                  </a:lnTo>
                  <a:lnTo>
                    <a:pt x="35687" y="427100"/>
                  </a:lnTo>
                  <a:lnTo>
                    <a:pt x="48387" y="393826"/>
                  </a:lnTo>
                  <a:lnTo>
                    <a:pt x="57912" y="372490"/>
                  </a:lnTo>
                  <a:lnTo>
                    <a:pt x="75692" y="328421"/>
                  </a:lnTo>
                  <a:lnTo>
                    <a:pt x="75692" y="321436"/>
                  </a:lnTo>
                  <a:lnTo>
                    <a:pt x="86360" y="313943"/>
                  </a:lnTo>
                  <a:lnTo>
                    <a:pt x="91821" y="309498"/>
                  </a:lnTo>
                  <a:lnTo>
                    <a:pt x="124587" y="251078"/>
                  </a:lnTo>
                  <a:lnTo>
                    <a:pt x="131699" y="237362"/>
                  </a:lnTo>
                  <a:lnTo>
                    <a:pt x="145161" y="213867"/>
                  </a:lnTo>
                  <a:lnTo>
                    <a:pt x="165862" y="197357"/>
                  </a:lnTo>
                  <a:lnTo>
                    <a:pt x="161544" y="195198"/>
                  </a:lnTo>
                  <a:lnTo>
                    <a:pt x="148082" y="188975"/>
                  </a:lnTo>
                  <a:lnTo>
                    <a:pt x="153162" y="154050"/>
                  </a:lnTo>
                  <a:lnTo>
                    <a:pt x="178181" y="124205"/>
                  </a:lnTo>
                  <a:lnTo>
                    <a:pt x="207518" y="101600"/>
                  </a:lnTo>
                  <a:lnTo>
                    <a:pt x="211582" y="100583"/>
                  </a:lnTo>
                  <a:lnTo>
                    <a:pt x="225679" y="98551"/>
                  </a:lnTo>
                  <a:lnTo>
                    <a:pt x="269113" y="65531"/>
                  </a:lnTo>
                  <a:lnTo>
                    <a:pt x="291338" y="49021"/>
                  </a:lnTo>
                  <a:lnTo>
                    <a:pt x="315087" y="35305"/>
                  </a:lnTo>
                  <a:lnTo>
                    <a:pt x="346583" y="20065"/>
                  </a:lnTo>
                  <a:lnTo>
                    <a:pt x="353568" y="13461"/>
                  </a:lnTo>
                  <a:lnTo>
                    <a:pt x="356616" y="11049"/>
                  </a:lnTo>
                  <a:lnTo>
                    <a:pt x="382143" y="9525"/>
                  </a:lnTo>
                  <a:lnTo>
                    <a:pt x="406400" y="8889"/>
                  </a:lnTo>
                  <a:lnTo>
                    <a:pt x="434213" y="8127"/>
                  </a:lnTo>
                  <a:lnTo>
                    <a:pt x="501269" y="5841"/>
                  </a:lnTo>
                  <a:lnTo>
                    <a:pt x="555752" y="4190"/>
                  </a:lnTo>
                  <a:lnTo>
                    <a:pt x="605155" y="2412"/>
                  </a:lnTo>
                  <a:lnTo>
                    <a:pt x="613029" y="2158"/>
                  </a:lnTo>
                  <a:lnTo>
                    <a:pt x="686435" y="0"/>
                  </a:lnTo>
                  <a:lnTo>
                    <a:pt x="711454" y="7492"/>
                  </a:lnTo>
                  <a:lnTo>
                    <a:pt x="743077" y="31241"/>
                  </a:lnTo>
                  <a:lnTo>
                    <a:pt x="756031" y="69087"/>
                  </a:lnTo>
                  <a:lnTo>
                    <a:pt x="761365" y="108711"/>
                  </a:lnTo>
                  <a:lnTo>
                    <a:pt x="762000" y="134238"/>
                  </a:lnTo>
                  <a:lnTo>
                    <a:pt x="766572" y="146811"/>
                  </a:lnTo>
                  <a:lnTo>
                    <a:pt x="773811" y="156463"/>
                  </a:lnTo>
                  <a:lnTo>
                    <a:pt x="789686" y="167258"/>
                  </a:lnTo>
                  <a:lnTo>
                    <a:pt x="814197" y="175259"/>
                  </a:lnTo>
                  <a:lnTo>
                    <a:pt x="821563" y="189356"/>
                  </a:lnTo>
                  <a:lnTo>
                    <a:pt x="830199" y="205993"/>
                  </a:lnTo>
                  <a:lnTo>
                    <a:pt x="836041" y="238124"/>
                  </a:lnTo>
                  <a:lnTo>
                    <a:pt x="837946" y="266064"/>
                  </a:lnTo>
                  <a:lnTo>
                    <a:pt x="837819" y="299973"/>
                  </a:lnTo>
                  <a:lnTo>
                    <a:pt x="838708" y="308101"/>
                  </a:lnTo>
                  <a:lnTo>
                    <a:pt x="840867" y="339851"/>
                  </a:lnTo>
                  <a:lnTo>
                    <a:pt x="850138" y="423798"/>
                  </a:lnTo>
                  <a:lnTo>
                    <a:pt x="850265" y="428116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8381" y="567170"/>
              <a:ext cx="121080" cy="781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063604" y="501650"/>
              <a:ext cx="645160" cy="373380"/>
            </a:xfrm>
            <a:custGeom>
              <a:avLst/>
              <a:gdLst/>
              <a:ahLst/>
              <a:cxnLst/>
              <a:rect l="l" t="t" r="r" b="b"/>
              <a:pathLst>
                <a:path w="645159" h="373380">
                  <a:moveTo>
                    <a:pt x="644651" y="296672"/>
                  </a:moveTo>
                  <a:lnTo>
                    <a:pt x="630301" y="304419"/>
                  </a:lnTo>
                  <a:lnTo>
                    <a:pt x="623951" y="308483"/>
                  </a:lnTo>
                  <a:lnTo>
                    <a:pt x="603885" y="319404"/>
                  </a:lnTo>
                  <a:lnTo>
                    <a:pt x="599821" y="325247"/>
                  </a:lnTo>
                  <a:lnTo>
                    <a:pt x="590423" y="329184"/>
                  </a:lnTo>
                  <a:lnTo>
                    <a:pt x="528574" y="360172"/>
                  </a:lnTo>
                  <a:lnTo>
                    <a:pt x="476758" y="369950"/>
                  </a:lnTo>
                  <a:lnTo>
                    <a:pt x="471804" y="370459"/>
                  </a:lnTo>
                  <a:lnTo>
                    <a:pt x="465709" y="363220"/>
                  </a:lnTo>
                  <a:lnTo>
                    <a:pt x="453771" y="349885"/>
                  </a:lnTo>
                  <a:lnTo>
                    <a:pt x="427990" y="368300"/>
                  </a:lnTo>
                  <a:lnTo>
                    <a:pt x="424942" y="369950"/>
                  </a:lnTo>
                  <a:lnTo>
                    <a:pt x="417068" y="368935"/>
                  </a:lnTo>
                  <a:lnTo>
                    <a:pt x="412369" y="369570"/>
                  </a:lnTo>
                  <a:lnTo>
                    <a:pt x="412876" y="372999"/>
                  </a:lnTo>
                  <a:lnTo>
                    <a:pt x="410464" y="371855"/>
                  </a:lnTo>
                  <a:lnTo>
                    <a:pt x="402463" y="367919"/>
                  </a:lnTo>
                  <a:lnTo>
                    <a:pt x="374142" y="364998"/>
                  </a:lnTo>
                  <a:lnTo>
                    <a:pt x="364871" y="364363"/>
                  </a:lnTo>
                  <a:lnTo>
                    <a:pt x="357250" y="363600"/>
                  </a:lnTo>
                  <a:lnTo>
                    <a:pt x="349376" y="361950"/>
                  </a:lnTo>
                  <a:lnTo>
                    <a:pt x="347979" y="361569"/>
                  </a:lnTo>
                  <a:lnTo>
                    <a:pt x="351154" y="352044"/>
                  </a:lnTo>
                  <a:lnTo>
                    <a:pt x="306704" y="337312"/>
                  </a:lnTo>
                  <a:lnTo>
                    <a:pt x="261493" y="322072"/>
                  </a:lnTo>
                  <a:lnTo>
                    <a:pt x="206121" y="303529"/>
                  </a:lnTo>
                  <a:lnTo>
                    <a:pt x="190373" y="298196"/>
                  </a:lnTo>
                  <a:lnTo>
                    <a:pt x="143891" y="282448"/>
                  </a:lnTo>
                  <a:lnTo>
                    <a:pt x="129286" y="273176"/>
                  </a:lnTo>
                  <a:lnTo>
                    <a:pt x="99060" y="253619"/>
                  </a:lnTo>
                  <a:lnTo>
                    <a:pt x="76200" y="240664"/>
                  </a:lnTo>
                  <a:lnTo>
                    <a:pt x="56769" y="264540"/>
                  </a:lnTo>
                  <a:lnTo>
                    <a:pt x="44323" y="276098"/>
                  </a:lnTo>
                  <a:lnTo>
                    <a:pt x="17525" y="276733"/>
                  </a:lnTo>
                  <a:lnTo>
                    <a:pt x="16001" y="248158"/>
                  </a:lnTo>
                  <a:lnTo>
                    <a:pt x="27431" y="237871"/>
                  </a:lnTo>
                  <a:lnTo>
                    <a:pt x="29845" y="236727"/>
                  </a:lnTo>
                  <a:lnTo>
                    <a:pt x="18542" y="224282"/>
                  </a:lnTo>
                  <a:lnTo>
                    <a:pt x="16255" y="224027"/>
                  </a:lnTo>
                  <a:lnTo>
                    <a:pt x="0" y="227837"/>
                  </a:lnTo>
                  <a:lnTo>
                    <a:pt x="1143" y="226187"/>
                  </a:lnTo>
                  <a:lnTo>
                    <a:pt x="10922" y="211454"/>
                  </a:lnTo>
                  <a:lnTo>
                    <a:pt x="12953" y="208661"/>
                  </a:lnTo>
                  <a:lnTo>
                    <a:pt x="12953" y="207899"/>
                  </a:lnTo>
                  <a:lnTo>
                    <a:pt x="18542" y="200533"/>
                  </a:lnTo>
                  <a:lnTo>
                    <a:pt x="27304" y="188213"/>
                  </a:lnTo>
                  <a:lnTo>
                    <a:pt x="33654" y="176911"/>
                  </a:lnTo>
                  <a:lnTo>
                    <a:pt x="42037" y="161798"/>
                  </a:lnTo>
                  <a:lnTo>
                    <a:pt x="54610" y="141350"/>
                  </a:lnTo>
                  <a:lnTo>
                    <a:pt x="60198" y="132587"/>
                  </a:lnTo>
                  <a:lnTo>
                    <a:pt x="61341" y="131063"/>
                  </a:lnTo>
                  <a:lnTo>
                    <a:pt x="62356" y="131190"/>
                  </a:lnTo>
                  <a:lnTo>
                    <a:pt x="84836" y="106807"/>
                  </a:lnTo>
                  <a:lnTo>
                    <a:pt x="84454" y="106172"/>
                  </a:lnTo>
                  <a:lnTo>
                    <a:pt x="104140" y="85471"/>
                  </a:lnTo>
                  <a:lnTo>
                    <a:pt x="119888" y="69341"/>
                  </a:lnTo>
                  <a:lnTo>
                    <a:pt x="123317" y="65024"/>
                  </a:lnTo>
                  <a:lnTo>
                    <a:pt x="124078" y="63246"/>
                  </a:lnTo>
                  <a:lnTo>
                    <a:pt x="125095" y="62229"/>
                  </a:lnTo>
                  <a:lnTo>
                    <a:pt x="125856" y="60451"/>
                  </a:lnTo>
                  <a:lnTo>
                    <a:pt x="126873" y="54483"/>
                  </a:lnTo>
                  <a:lnTo>
                    <a:pt x="127635" y="52450"/>
                  </a:lnTo>
                  <a:lnTo>
                    <a:pt x="131445" y="45720"/>
                  </a:lnTo>
                  <a:lnTo>
                    <a:pt x="132842" y="42799"/>
                  </a:lnTo>
                  <a:lnTo>
                    <a:pt x="134112" y="41148"/>
                  </a:lnTo>
                  <a:lnTo>
                    <a:pt x="137033" y="37591"/>
                  </a:lnTo>
                  <a:lnTo>
                    <a:pt x="140462" y="34416"/>
                  </a:lnTo>
                  <a:lnTo>
                    <a:pt x="142240" y="32385"/>
                  </a:lnTo>
                  <a:lnTo>
                    <a:pt x="145034" y="31496"/>
                  </a:lnTo>
                  <a:lnTo>
                    <a:pt x="147574" y="29210"/>
                  </a:lnTo>
                  <a:lnTo>
                    <a:pt x="178689" y="4190"/>
                  </a:lnTo>
                  <a:lnTo>
                    <a:pt x="240156" y="1015"/>
                  </a:lnTo>
                  <a:lnTo>
                    <a:pt x="240538" y="1015"/>
                  </a:lnTo>
                  <a:lnTo>
                    <a:pt x="276987" y="0"/>
                  </a:lnTo>
                  <a:lnTo>
                    <a:pt x="280416" y="1650"/>
                  </a:lnTo>
                  <a:lnTo>
                    <a:pt x="281559" y="2032"/>
                  </a:lnTo>
                  <a:lnTo>
                    <a:pt x="281940" y="1397"/>
                  </a:lnTo>
                  <a:lnTo>
                    <a:pt x="283591" y="1270"/>
                  </a:lnTo>
                  <a:lnTo>
                    <a:pt x="305435" y="12191"/>
                  </a:lnTo>
                  <a:lnTo>
                    <a:pt x="309625" y="13208"/>
                  </a:lnTo>
                  <a:lnTo>
                    <a:pt x="318135" y="18541"/>
                  </a:lnTo>
                  <a:lnTo>
                    <a:pt x="322325" y="19938"/>
                  </a:lnTo>
                  <a:lnTo>
                    <a:pt x="326517" y="22351"/>
                  </a:lnTo>
                  <a:lnTo>
                    <a:pt x="332104" y="25526"/>
                  </a:lnTo>
                  <a:lnTo>
                    <a:pt x="333883" y="27304"/>
                  </a:lnTo>
                  <a:lnTo>
                    <a:pt x="352171" y="33782"/>
                  </a:lnTo>
                  <a:lnTo>
                    <a:pt x="362203" y="37464"/>
                  </a:lnTo>
                  <a:lnTo>
                    <a:pt x="402590" y="66675"/>
                  </a:lnTo>
                  <a:lnTo>
                    <a:pt x="412369" y="73533"/>
                  </a:lnTo>
                  <a:lnTo>
                    <a:pt x="413130" y="74167"/>
                  </a:lnTo>
                  <a:lnTo>
                    <a:pt x="425069" y="79375"/>
                  </a:lnTo>
                  <a:lnTo>
                    <a:pt x="439420" y="88519"/>
                  </a:lnTo>
                  <a:lnTo>
                    <a:pt x="443992" y="90804"/>
                  </a:lnTo>
                  <a:lnTo>
                    <a:pt x="448183" y="93090"/>
                  </a:lnTo>
                  <a:lnTo>
                    <a:pt x="460501" y="97409"/>
                  </a:lnTo>
                  <a:lnTo>
                    <a:pt x="487425" y="111125"/>
                  </a:lnTo>
                  <a:lnTo>
                    <a:pt x="503554" y="126873"/>
                  </a:lnTo>
                  <a:lnTo>
                    <a:pt x="507492" y="132079"/>
                  </a:lnTo>
                  <a:lnTo>
                    <a:pt x="508889" y="134620"/>
                  </a:lnTo>
                  <a:lnTo>
                    <a:pt x="519938" y="146685"/>
                  </a:lnTo>
                  <a:lnTo>
                    <a:pt x="520319" y="147192"/>
                  </a:lnTo>
                  <a:lnTo>
                    <a:pt x="528066" y="155701"/>
                  </a:lnTo>
                  <a:lnTo>
                    <a:pt x="531241" y="159512"/>
                  </a:lnTo>
                  <a:lnTo>
                    <a:pt x="557656" y="187705"/>
                  </a:lnTo>
                  <a:lnTo>
                    <a:pt x="561848" y="194055"/>
                  </a:lnTo>
                  <a:lnTo>
                    <a:pt x="561467" y="195199"/>
                  </a:lnTo>
                  <a:lnTo>
                    <a:pt x="562864" y="197230"/>
                  </a:lnTo>
                  <a:lnTo>
                    <a:pt x="568451" y="203580"/>
                  </a:lnTo>
                  <a:lnTo>
                    <a:pt x="575818" y="213360"/>
                  </a:lnTo>
                  <a:lnTo>
                    <a:pt x="578230" y="217677"/>
                  </a:lnTo>
                  <a:lnTo>
                    <a:pt x="582168" y="222885"/>
                  </a:lnTo>
                  <a:lnTo>
                    <a:pt x="592581" y="235203"/>
                  </a:lnTo>
                  <a:lnTo>
                    <a:pt x="618871" y="266064"/>
                  </a:lnTo>
                  <a:lnTo>
                    <a:pt x="622808" y="271779"/>
                  </a:lnTo>
                  <a:lnTo>
                    <a:pt x="627634" y="279780"/>
                  </a:lnTo>
                  <a:lnTo>
                    <a:pt x="630047" y="282701"/>
                  </a:lnTo>
                  <a:lnTo>
                    <a:pt x="632968" y="283972"/>
                  </a:lnTo>
                  <a:lnTo>
                    <a:pt x="644651" y="296672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061445" y="496950"/>
              <a:ext cx="649605" cy="302260"/>
            </a:xfrm>
            <a:custGeom>
              <a:avLst/>
              <a:gdLst/>
              <a:ahLst/>
              <a:cxnLst/>
              <a:rect l="l" t="t" r="r" b="b"/>
              <a:pathLst>
                <a:path w="649604" h="302259">
                  <a:moveTo>
                    <a:pt x="0" y="228219"/>
                  </a:moveTo>
                  <a:lnTo>
                    <a:pt x="68960" y="121920"/>
                  </a:lnTo>
                  <a:lnTo>
                    <a:pt x="160908" y="14350"/>
                  </a:lnTo>
                  <a:lnTo>
                    <a:pt x="241426" y="0"/>
                  </a:lnTo>
                  <a:lnTo>
                    <a:pt x="296036" y="5207"/>
                  </a:lnTo>
                  <a:lnTo>
                    <a:pt x="404749" y="59816"/>
                  </a:lnTo>
                  <a:lnTo>
                    <a:pt x="427735" y="77597"/>
                  </a:lnTo>
                  <a:lnTo>
                    <a:pt x="443483" y="87122"/>
                  </a:lnTo>
                  <a:lnTo>
                    <a:pt x="488569" y="108712"/>
                  </a:lnTo>
                  <a:lnTo>
                    <a:pt x="649604" y="301878"/>
                  </a:lnTo>
                </a:path>
              </a:pathLst>
            </a:custGeom>
            <a:ln w="16216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6712" y="312165"/>
              <a:ext cx="124586" cy="11607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6259067" y="1676400"/>
            <a:ext cx="2084705" cy="0"/>
          </a:xfrm>
          <a:custGeom>
            <a:avLst/>
            <a:gdLst/>
            <a:ahLst/>
            <a:cxnLst/>
            <a:rect l="l" t="t" r="r" b="b"/>
            <a:pathLst>
              <a:path w="2084704" h="0">
                <a:moveTo>
                  <a:pt x="0" y="0"/>
                </a:moveTo>
                <a:lnTo>
                  <a:pt x="2084705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57060" y="3087623"/>
            <a:ext cx="100515" cy="10363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778745" y="1994661"/>
            <a:ext cx="1661795" cy="398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122941"/>
                </a:solidFill>
                <a:latin typeface="Montserrat"/>
                <a:cs typeface="Montserrat"/>
              </a:rPr>
              <a:t>Eléments</a:t>
            </a:r>
            <a:r>
              <a:rPr dirty="0" sz="1000" spc="-50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1"/>
                </a:solidFill>
                <a:latin typeface="Montserrat"/>
                <a:cs typeface="Montserrat"/>
              </a:rPr>
              <a:t>techniques</a:t>
            </a:r>
            <a:endParaRPr sz="10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800">
                <a:solidFill>
                  <a:srgbClr val="122941"/>
                </a:solidFill>
                <a:latin typeface="Montserrat"/>
                <a:cs typeface="Montserrat"/>
              </a:rPr>
              <a:t>Ascenseur </a:t>
            </a:r>
            <a:r>
              <a:rPr dirty="0" sz="800" spc="-10">
                <a:solidFill>
                  <a:srgbClr val="122941"/>
                </a:solidFill>
                <a:latin typeface="Montserrat"/>
                <a:cs typeface="Montserrat"/>
              </a:rPr>
              <a:t>desservant</a:t>
            </a:r>
            <a:r>
              <a:rPr dirty="0" sz="800">
                <a:solidFill>
                  <a:srgbClr val="122941"/>
                </a:solidFill>
                <a:latin typeface="Montserrat"/>
                <a:cs typeface="Montserrat"/>
              </a:rPr>
              <a:t> le </a:t>
            </a:r>
            <a:r>
              <a:rPr dirty="0" sz="800" spc="-10">
                <a:solidFill>
                  <a:srgbClr val="122941"/>
                </a:solidFill>
                <a:latin typeface="Montserrat"/>
                <a:cs typeface="Montserrat"/>
              </a:rPr>
              <a:t>rooftop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78745" y="2479675"/>
            <a:ext cx="10839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solidFill>
                  <a:srgbClr val="122941"/>
                </a:solidFill>
                <a:latin typeface="Montserrat"/>
                <a:cs typeface="Montserrat"/>
              </a:rPr>
              <a:t>Rooftop</a:t>
            </a:r>
            <a:r>
              <a:rPr dirty="0" sz="8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22941"/>
                </a:solidFill>
                <a:latin typeface="Montserrat"/>
                <a:cs typeface="Montserrat"/>
              </a:rPr>
              <a:t>situé</a:t>
            </a:r>
            <a:r>
              <a:rPr dirty="0" sz="8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22941"/>
                </a:solidFill>
                <a:latin typeface="Montserrat"/>
                <a:cs typeface="Montserrat"/>
              </a:rPr>
              <a:t>au</a:t>
            </a:r>
            <a:r>
              <a:rPr dirty="0" sz="8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800" spc="-25">
                <a:solidFill>
                  <a:srgbClr val="122941"/>
                </a:solidFill>
                <a:latin typeface="Montserrat"/>
                <a:cs typeface="Montserrat"/>
              </a:rPr>
              <a:t>R+7</a:t>
            </a:r>
            <a:endParaRPr sz="800">
              <a:latin typeface="Montserrat"/>
              <a:cs typeface="Montserra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2005" y="324891"/>
            <a:ext cx="1382649" cy="22705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701979" y="613029"/>
            <a:ext cx="294005" cy="294005"/>
            <a:chOff x="701979" y="613029"/>
            <a:chExt cx="294005" cy="294005"/>
          </a:xfrm>
        </p:grpSpPr>
        <p:sp>
          <p:nvSpPr>
            <p:cNvPr id="16" name="object 16"/>
            <p:cNvSpPr/>
            <p:nvPr/>
          </p:nvSpPr>
          <p:spPr>
            <a:xfrm>
              <a:off x="701979" y="613029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5">
                  <a:moveTo>
                    <a:pt x="146824" y="0"/>
                  </a:moveTo>
                  <a:lnTo>
                    <a:pt x="100418" y="7493"/>
                  </a:lnTo>
                  <a:lnTo>
                    <a:pt x="60121" y="28321"/>
                  </a:lnTo>
                  <a:lnTo>
                    <a:pt x="28333" y="60198"/>
                  </a:lnTo>
                  <a:lnTo>
                    <a:pt x="7492" y="100457"/>
                  </a:lnTo>
                  <a:lnTo>
                    <a:pt x="0" y="146812"/>
                  </a:lnTo>
                  <a:lnTo>
                    <a:pt x="7492" y="193294"/>
                  </a:lnTo>
                  <a:lnTo>
                    <a:pt x="28333" y="233553"/>
                  </a:lnTo>
                  <a:lnTo>
                    <a:pt x="60121" y="265303"/>
                  </a:lnTo>
                  <a:lnTo>
                    <a:pt x="100418" y="286258"/>
                  </a:lnTo>
                  <a:lnTo>
                    <a:pt x="146824" y="293624"/>
                  </a:lnTo>
                  <a:lnTo>
                    <a:pt x="193243" y="286258"/>
                  </a:lnTo>
                  <a:lnTo>
                    <a:pt x="233540" y="265303"/>
                  </a:lnTo>
                  <a:lnTo>
                    <a:pt x="265328" y="233553"/>
                  </a:lnTo>
                  <a:lnTo>
                    <a:pt x="286169" y="193294"/>
                  </a:lnTo>
                  <a:lnTo>
                    <a:pt x="293649" y="146812"/>
                  </a:lnTo>
                  <a:lnTo>
                    <a:pt x="286169" y="100457"/>
                  </a:lnTo>
                  <a:lnTo>
                    <a:pt x="265328" y="60198"/>
                  </a:lnTo>
                  <a:lnTo>
                    <a:pt x="233540" y="28321"/>
                  </a:lnTo>
                  <a:lnTo>
                    <a:pt x="193243" y="7493"/>
                  </a:lnTo>
                  <a:lnTo>
                    <a:pt x="146824" y="0"/>
                  </a:lnTo>
                  <a:close/>
                </a:path>
              </a:pathLst>
            </a:custGeom>
            <a:solidFill>
              <a:srgbClr val="122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749" y="669099"/>
              <a:ext cx="164122" cy="18853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062939" y="652398"/>
            <a:ext cx="574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ACA9"/>
                </a:solidFill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3059429" y="672389"/>
            <a:ext cx="5951855" cy="1226820"/>
          </a:xfrm>
          <a:prstGeom prst="rect"/>
        </p:spPr>
        <p:txBody>
          <a:bodyPr wrap="square" lIns="0" tIns="1079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pc="-75"/>
              <a:t>Rooftop</a:t>
            </a:r>
            <a:r>
              <a:rPr dirty="0" spc="-200"/>
              <a:t> </a:t>
            </a:r>
            <a:r>
              <a:rPr dirty="0">
                <a:solidFill>
                  <a:srgbClr val="00ACA9"/>
                </a:solidFill>
              </a:rPr>
              <a:t>27</a:t>
            </a:r>
            <a:r>
              <a:rPr dirty="0" spc="-215">
                <a:solidFill>
                  <a:srgbClr val="00ACA9"/>
                </a:solidFill>
              </a:rPr>
              <a:t> </a:t>
            </a:r>
            <a:r>
              <a:rPr dirty="0" spc="-10">
                <a:solidFill>
                  <a:srgbClr val="00ACA9"/>
                </a:solidFill>
              </a:rPr>
              <a:t>Canal</a:t>
            </a:r>
          </a:p>
          <a:p>
            <a:pPr algn="r" marR="5080">
              <a:lnSpc>
                <a:spcPct val="100000"/>
              </a:lnSpc>
              <a:spcBef>
                <a:spcPts val="305"/>
              </a:spcBef>
            </a:pPr>
            <a:r>
              <a:rPr dirty="0" sz="2000" spc="-20">
                <a:solidFill>
                  <a:srgbClr val="00ACA9"/>
                </a:solidFill>
              </a:rPr>
              <a:t>2025</a:t>
            </a:r>
            <a:endParaRPr sz="2000"/>
          </a:p>
        </p:txBody>
      </p:sp>
      <p:sp>
        <p:nvSpPr>
          <p:cNvPr id="20" name="object 20"/>
          <p:cNvSpPr txBox="1"/>
          <p:nvPr/>
        </p:nvSpPr>
        <p:spPr>
          <a:xfrm>
            <a:off x="5368797" y="6718198"/>
            <a:ext cx="20637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Document</a:t>
            </a:r>
            <a:r>
              <a:rPr dirty="0" sz="6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non</a:t>
            </a:r>
            <a:r>
              <a:rPr dirty="0" sz="6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contractuel</a:t>
            </a:r>
            <a:r>
              <a:rPr dirty="0" sz="6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–</a:t>
            </a:r>
            <a:r>
              <a:rPr dirty="0" sz="6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strictement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 confidentiel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21628" y="2004441"/>
            <a:ext cx="3062605" cy="614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À</a:t>
            </a:r>
            <a:r>
              <a:rPr dirty="0" sz="1000" spc="-20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propos</a:t>
            </a:r>
            <a:r>
              <a:rPr dirty="0" sz="1000" spc="-10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du</a:t>
            </a:r>
            <a:r>
              <a:rPr dirty="0" sz="1000" spc="-10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941"/>
                </a:solidFill>
                <a:latin typeface="Montserrat"/>
                <a:cs typeface="Montserrat"/>
              </a:rPr>
              <a:t>lieu</a:t>
            </a:r>
            <a:endParaRPr sz="1000">
              <a:latin typeface="Montserrat"/>
              <a:cs typeface="Montserrat"/>
            </a:endParaRPr>
          </a:p>
          <a:p>
            <a:pPr marL="210185">
              <a:lnSpc>
                <a:spcPct val="100000"/>
              </a:lnSpc>
              <a:spcBef>
                <a:spcPts val="1035"/>
              </a:spcBef>
            </a:pP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Avenue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Flandres,</a:t>
            </a:r>
            <a:r>
              <a:rPr dirty="0" sz="700" spc="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à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proximité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du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quai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la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seine</a:t>
            </a:r>
            <a:endParaRPr sz="700">
              <a:latin typeface="Montserrat"/>
              <a:cs typeface="Montserrat"/>
            </a:endParaRPr>
          </a:p>
          <a:p>
            <a:pPr marL="210185">
              <a:lnSpc>
                <a:spcPct val="100000"/>
              </a:lnSpc>
              <a:spcBef>
                <a:spcPts val="720"/>
              </a:spcBef>
            </a:pP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Hall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double</a:t>
            </a:r>
            <a:r>
              <a:rPr dirty="0" sz="700" spc="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hauteur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500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m²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accueillant</a:t>
            </a:r>
            <a:r>
              <a:rPr dirty="0" sz="700" spc="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jusqu’à</a:t>
            </a:r>
            <a:r>
              <a:rPr dirty="0" sz="700" spc="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400 personnes</a:t>
            </a:r>
            <a:endParaRPr sz="700">
              <a:latin typeface="Montserrat"/>
              <a:cs typeface="Montserra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66475" y="2856458"/>
            <a:ext cx="81958" cy="130327"/>
          </a:xfrm>
          <a:prstGeom prst="rect">
            <a:avLst/>
          </a:prstGeom>
        </p:spPr>
      </p:pic>
      <p:pic>
        <p:nvPicPr>
          <p:cNvPr id="23" name="object 23" descr="Une image contenant plein air, ciel, arbre, nuage  Description générée automatiquement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2924" y="1950478"/>
            <a:ext cx="5552567" cy="4154424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6472682" y="3806012"/>
            <a:ext cx="3954145" cy="2896235"/>
            <a:chOff x="6472682" y="3806012"/>
            <a:chExt cx="3954145" cy="2896235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1257" y="3834587"/>
              <a:ext cx="3896867" cy="283895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501257" y="3834587"/>
              <a:ext cx="3896995" cy="2839085"/>
            </a:xfrm>
            <a:custGeom>
              <a:avLst/>
              <a:gdLst/>
              <a:ahLst/>
              <a:cxnLst/>
              <a:rect l="l" t="t" r="r" b="b"/>
              <a:pathLst>
                <a:path w="3896995" h="2839084">
                  <a:moveTo>
                    <a:pt x="0" y="2838957"/>
                  </a:moveTo>
                  <a:lnTo>
                    <a:pt x="3896867" y="2838957"/>
                  </a:lnTo>
                  <a:lnTo>
                    <a:pt x="3896867" y="0"/>
                  </a:lnTo>
                  <a:lnTo>
                    <a:pt x="0" y="0"/>
                  </a:lnTo>
                  <a:lnTo>
                    <a:pt x="0" y="2838957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6619113" y="2631065"/>
            <a:ext cx="2741295" cy="74168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450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m²</a:t>
            </a:r>
            <a:r>
              <a:rPr dirty="0" sz="700" spc="-4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rooftop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avec vue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sur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le</a:t>
            </a:r>
            <a:r>
              <a:rPr dirty="0" sz="700" spc="-3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bassin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la</a:t>
            </a:r>
            <a:r>
              <a:rPr dirty="0" sz="700" spc="-3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Villette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la</a:t>
            </a:r>
            <a:r>
              <a:rPr dirty="0" sz="700" spc="-4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tour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Eiffel</a:t>
            </a:r>
            <a:endParaRPr sz="700">
              <a:latin typeface="Montserrat"/>
              <a:cs typeface="Montserrat"/>
            </a:endParaRPr>
          </a:p>
          <a:p>
            <a:pPr marL="12700" marR="621665">
              <a:lnSpc>
                <a:spcPct val="185700"/>
              </a:lnSpc>
              <a:spcBef>
                <a:spcPts val="5"/>
              </a:spcBef>
            </a:pP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Idéal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pour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des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défilés,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cocktails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soirées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privées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35">
                <a:solidFill>
                  <a:srgbClr val="122941"/>
                </a:solidFill>
                <a:latin typeface="Montserrat"/>
                <a:cs typeface="Montserrat"/>
              </a:rPr>
              <a:t>Disponibilité</a:t>
            </a:r>
            <a:r>
              <a:rPr dirty="0" sz="700" spc="5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2025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540875" y="2010029"/>
            <a:ext cx="0" cy="1283970"/>
          </a:xfrm>
          <a:custGeom>
            <a:avLst/>
            <a:gdLst/>
            <a:ahLst/>
            <a:cxnLst/>
            <a:rect l="l" t="t" r="r" b="b"/>
            <a:pathLst>
              <a:path w="0" h="1283970">
                <a:moveTo>
                  <a:pt x="0" y="0"/>
                </a:moveTo>
                <a:lnTo>
                  <a:pt x="0" y="1283843"/>
                </a:lnTo>
              </a:path>
            </a:pathLst>
          </a:custGeom>
          <a:ln w="9525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68871" y="2286063"/>
            <a:ext cx="90990" cy="13519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66332" y="2501983"/>
            <a:ext cx="96020" cy="11269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68871" y="2700963"/>
            <a:ext cx="106081" cy="1067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542538" y="722756"/>
            <a:ext cx="4385310" cy="9550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15210" algn="l"/>
              </a:tabLst>
            </a:pPr>
            <a:r>
              <a:rPr dirty="0" sz="6100" spc="-10"/>
              <a:t>Jules</a:t>
            </a:r>
            <a:r>
              <a:rPr dirty="0" sz="6100"/>
              <a:t>	</a:t>
            </a:r>
            <a:r>
              <a:rPr dirty="0" sz="6100" spc="-40">
                <a:solidFill>
                  <a:srgbClr val="00ACA9"/>
                </a:solidFill>
              </a:rPr>
              <a:t>Ferry</a:t>
            </a:r>
            <a:endParaRPr sz="6100"/>
          </a:p>
        </p:txBody>
      </p:sp>
      <p:sp>
        <p:nvSpPr>
          <p:cNvPr id="3" name="object 3"/>
          <p:cNvSpPr txBox="1"/>
          <p:nvPr/>
        </p:nvSpPr>
        <p:spPr>
          <a:xfrm>
            <a:off x="102904" y="2399608"/>
            <a:ext cx="179705" cy="1860550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70">
                <a:solidFill>
                  <a:srgbClr val="122942"/>
                </a:solidFill>
                <a:latin typeface="Montserrat"/>
                <a:cs typeface="Montserrat"/>
              </a:rPr>
              <a:t>07</a:t>
            </a:r>
            <a:r>
              <a:rPr dirty="0" sz="1000" spc="29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//</a:t>
            </a:r>
            <a:r>
              <a:rPr dirty="0" sz="1000" spc="1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8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992" y="324827"/>
            <a:ext cx="1382649" cy="5818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62939" y="652398"/>
            <a:ext cx="574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ACA9"/>
                </a:solidFill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825226" y="410972"/>
            <a:ext cx="862965" cy="689610"/>
            <a:chOff x="10825226" y="410972"/>
            <a:chExt cx="862965" cy="689610"/>
          </a:xfrm>
        </p:grpSpPr>
        <p:sp>
          <p:nvSpPr>
            <p:cNvPr id="8" name="object 8"/>
            <p:cNvSpPr/>
            <p:nvPr/>
          </p:nvSpPr>
          <p:spPr>
            <a:xfrm>
              <a:off x="10831576" y="417322"/>
              <a:ext cx="850265" cy="595630"/>
            </a:xfrm>
            <a:custGeom>
              <a:avLst/>
              <a:gdLst/>
              <a:ahLst/>
              <a:cxnLst/>
              <a:rect l="l" t="t" r="r" b="b"/>
              <a:pathLst>
                <a:path w="850265" h="595630">
                  <a:moveTo>
                    <a:pt x="850265" y="417829"/>
                  </a:moveTo>
                  <a:lnTo>
                    <a:pt x="848232" y="433958"/>
                  </a:lnTo>
                  <a:lnTo>
                    <a:pt x="846835" y="445642"/>
                  </a:lnTo>
                  <a:lnTo>
                    <a:pt x="840358" y="477647"/>
                  </a:lnTo>
                  <a:lnTo>
                    <a:pt x="829182" y="528447"/>
                  </a:lnTo>
                  <a:lnTo>
                    <a:pt x="824610" y="533907"/>
                  </a:lnTo>
                  <a:lnTo>
                    <a:pt x="817626" y="531240"/>
                  </a:lnTo>
                  <a:lnTo>
                    <a:pt x="811022" y="527176"/>
                  </a:lnTo>
                  <a:lnTo>
                    <a:pt x="805815" y="527176"/>
                  </a:lnTo>
                  <a:lnTo>
                    <a:pt x="802258" y="532002"/>
                  </a:lnTo>
                  <a:lnTo>
                    <a:pt x="788924" y="540385"/>
                  </a:lnTo>
                  <a:lnTo>
                    <a:pt x="787526" y="539114"/>
                  </a:lnTo>
                  <a:lnTo>
                    <a:pt x="785114" y="535431"/>
                  </a:lnTo>
                  <a:lnTo>
                    <a:pt x="783463" y="535177"/>
                  </a:lnTo>
                  <a:lnTo>
                    <a:pt x="775970" y="539623"/>
                  </a:lnTo>
                  <a:lnTo>
                    <a:pt x="760222" y="548131"/>
                  </a:lnTo>
                  <a:lnTo>
                    <a:pt x="755015" y="552068"/>
                  </a:lnTo>
                  <a:lnTo>
                    <a:pt x="759078" y="562990"/>
                  </a:lnTo>
                  <a:lnTo>
                    <a:pt x="761110" y="571500"/>
                  </a:lnTo>
                  <a:lnTo>
                    <a:pt x="762507" y="574420"/>
                  </a:lnTo>
                  <a:lnTo>
                    <a:pt x="759841" y="575563"/>
                  </a:lnTo>
                  <a:lnTo>
                    <a:pt x="752221" y="578357"/>
                  </a:lnTo>
                  <a:lnTo>
                    <a:pt x="744220" y="581787"/>
                  </a:lnTo>
                  <a:lnTo>
                    <a:pt x="738758" y="582929"/>
                  </a:lnTo>
                  <a:lnTo>
                    <a:pt x="735456" y="583945"/>
                  </a:lnTo>
                  <a:lnTo>
                    <a:pt x="719074" y="595122"/>
                  </a:lnTo>
                  <a:lnTo>
                    <a:pt x="718057" y="593978"/>
                  </a:lnTo>
                  <a:lnTo>
                    <a:pt x="714501" y="589661"/>
                  </a:lnTo>
                  <a:lnTo>
                    <a:pt x="700913" y="573913"/>
                  </a:lnTo>
                  <a:lnTo>
                    <a:pt x="699897" y="571373"/>
                  </a:lnTo>
                  <a:lnTo>
                    <a:pt x="684402" y="552703"/>
                  </a:lnTo>
                  <a:lnTo>
                    <a:pt x="659892" y="523239"/>
                  </a:lnTo>
                  <a:lnTo>
                    <a:pt x="649731" y="510539"/>
                  </a:lnTo>
                  <a:lnTo>
                    <a:pt x="646938" y="507364"/>
                  </a:lnTo>
                  <a:lnTo>
                    <a:pt x="643508" y="502792"/>
                  </a:lnTo>
                  <a:lnTo>
                    <a:pt x="637921" y="494029"/>
                  </a:lnTo>
                  <a:lnTo>
                    <a:pt x="631571" y="485266"/>
                  </a:lnTo>
                  <a:lnTo>
                    <a:pt x="615696" y="467232"/>
                  </a:lnTo>
                  <a:lnTo>
                    <a:pt x="585977" y="434339"/>
                  </a:lnTo>
                  <a:lnTo>
                    <a:pt x="585597" y="433958"/>
                  </a:lnTo>
                  <a:lnTo>
                    <a:pt x="585216" y="433450"/>
                  </a:lnTo>
                  <a:lnTo>
                    <a:pt x="569087" y="416560"/>
                  </a:lnTo>
                  <a:lnTo>
                    <a:pt x="566293" y="410337"/>
                  </a:lnTo>
                  <a:lnTo>
                    <a:pt x="564515" y="405383"/>
                  </a:lnTo>
                  <a:lnTo>
                    <a:pt x="564515" y="400430"/>
                  </a:lnTo>
                  <a:lnTo>
                    <a:pt x="564642" y="395604"/>
                  </a:lnTo>
                  <a:lnTo>
                    <a:pt x="563499" y="393064"/>
                  </a:lnTo>
                  <a:lnTo>
                    <a:pt x="543559" y="381762"/>
                  </a:lnTo>
                  <a:lnTo>
                    <a:pt x="515493" y="364998"/>
                  </a:lnTo>
                  <a:lnTo>
                    <a:pt x="504317" y="359028"/>
                  </a:lnTo>
                  <a:lnTo>
                    <a:pt x="492378" y="354075"/>
                  </a:lnTo>
                  <a:lnTo>
                    <a:pt x="471931" y="345566"/>
                  </a:lnTo>
                  <a:lnTo>
                    <a:pt x="465963" y="342645"/>
                  </a:lnTo>
                  <a:lnTo>
                    <a:pt x="457200" y="340232"/>
                  </a:lnTo>
                  <a:lnTo>
                    <a:pt x="448182" y="337438"/>
                  </a:lnTo>
                  <a:lnTo>
                    <a:pt x="441071" y="336423"/>
                  </a:lnTo>
                  <a:lnTo>
                    <a:pt x="414781" y="328675"/>
                  </a:lnTo>
                  <a:lnTo>
                    <a:pt x="406780" y="324865"/>
                  </a:lnTo>
                  <a:lnTo>
                    <a:pt x="406019" y="323723"/>
                  </a:lnTo>
                  <a:lnTo>
                    <a:pt x="362076" y="302132"/>
                  </a:lnTo>
                  <a:lnTo>
                    <a:pt x="348488" y="295401"/>
                  </a:lnTo>
                  <a:lnTo>
                    <a:pt x="330580" y="295655"/>
                  </a:lnTo>
                  <a:lnTo>
                    <a:pt x="330580" y="296417"/>
                  </a:lnTo>
                  <a:lnTo>
                    <a:pt x="329946" y="296799"/>
                  </a:lnTo>
                  <a:lnTo>
                    <a:pt x="310260" y="297433"/>
                  </a:lnTo>
                  <a:lnTo>
                    <a:pt x="309879" y="296417"/>
                  </a:lnTo>
                  <a:lnTo>
                    <a:pt x="281177" y="297179"/>
                  </a:lnTo>
                  <a:lnTo>
                    <a:pt x="244348" y="301625"/>
                  </a:lnTo>
                  <a:lnTo>
                    <a:pt x="229616" y="308101"/>
                  </a:lnTo>
                  <a:lnTo>
                    <a:pt x="227456" y="308737"/>
                  </a:lnTo>
                  <a:lnTo>
                    <a:pt x="193801" y="342518"/>
                  </a:lnTo>
                  <a:lnTo>
                    <a:pt x="189229" y="350265"/>
                  </a:lnTo>
                  <a:lnTo>
                    <a:pt x="180848" y="360425"/>
                  </a:lnTo>
                  <a:lnTo>
                    <a:pt x="160147" y="383666"/>
                  </a:lnTo>
                  <a:lnTo>
                    <a:pt x="151129" y="393191"/>
                  </a:lnTo>
                  <a:lnTo>
                    <a:pt x="133857" y="411099"/>
                  </a:lnTo>
                  <a:lnTo>
                    <a:pt x="102362" y="459613"/>
                  </a:lnTo>
                  <a:lnTo>
                    <a:pt x="85598" y="485648"/>
                  </a:lnTo>
                  <a:lnTo>
                    <a:pt x="80264" y="493775"/>
                  </a:lnTo>
                  <a:lnTo>
                    <a:pt x="63880" y="518413"/>
                  </a:lnTo>
                  <a:lnTo>
                    <a:pt x="62483" y="518794"/>
                  </a:lnTo>
                  <a:lnTo>
                    <a:pt x="54355" y="532511"/>
                  </a:lnTo>
                  <a:lnTo>
                    <a:pt x="20447" y="526414"/>
                  </a:lnTo>
                  <a:lnTo>
                    <a:pt x="2667" y="495300"/>
                  </a:lnTo>
                  <a:lnTo>
                    <a:pt x="0" y="463550"/>
                  </a:lnTo>
                  <a:lnTo>
                    <a:pt x="6730" y="443229"/>
                  </a:lnTo>
                  <a:lnTo>
                    <a:pt x="30988" y="442213"/>
                  </a:lnTo>
                  <a:lnTo>
                    <a:pt x="35687" y="429132"/>
                  </a:lnTo>
                  <a:lnTo>
                    <a:pt x="35687" y="416940"/>
                  </a:lnTo>
                  <a:lnTo>
                    <a:pt x="48387" y="384428"/>
                  </a:lnTo>
                  <a:lnTo>
                    <a:pt x="57912" y="363600"/>
                  </a:lnTo>
                  <a:lnTo>
                    <a:pt x="75692" y="320548"/>
                  </a:lnTo>
                  <a:lnTo>
                    <a:pt x="75692" y="313816"/>
                  </a:lnTo>
                  <a:lnTo>
                    <a:pt x="86359" y="306450"/>
                  </a:lnTo>
                  <a:lnTo>
                    <a:pt x="91821" y="302132"/>
                  </a:lnTo>
                  <a:lnTo>
                    <a:pt x="124587" y="245110"/>
                  </a:lnTo>
                  <a:lnTo>
                    <a:pt x="131699" y="231648"/>
                  </a:lnTo>
                  <a:lnTo>
                    <a:pt x="145160" y="208661"/>
                  </a:lnTo>
                  <a:lnTo>
                    <a:pt x="165862" y="192658"/>
                  </a:lnTo>
                  <a:lnTo>
                    <a:pt x="161544" y="190500"/>
                  </a:lnTo>
                  <a:lnTo>
                    <a:pt x="148081" y="184403"/>
                  </a:lnTo>
                  <a:lnTo>
                    <a:pt x="153162" y="150367"/>
                  </a:lnTo>
                  <a:lnTo>
                    <a:pt x="178180" y="121285"/>
                  </a:lnTo>
                  <a:lnTo>
                    <a:pt x="207518" y="99060"/>
                  </a:lnTo>
                  <a:lnTo>
                    <a:pt x="211581" y="98170"/>
                  </a:lnTo>
                  <a:lnTo>
                    <a:pt x="225678" y="96138"/>
                  </a:lnTo>
                  <a:lnTo>
                    <a:pt x="269113" y="64007"/>
                  </a:lnTo>
                  <a:lnTo>
                    <a:pt x="291338" y="47751"/>
                  </a:lnTo>
                  <a:lnTo>
                    <a:pt x="315087" y="34416"/>
                  </a:lnTo>
                  <a:lnTo>
                    <a:pt x="346582" y="19557"/>
                  </a:lnTo>
                  <a:lnTo>
                    <a:pt x="353568" y="13080"/>
                  </a:lnTo>
                  <a:lnTo>
                    <a:pt x="356616" y="10667"/>
                  </a:lnTo>
                  <a:lnTo>
                    <a:pt x="382143" y="9270"/>
                  </a:lnTo>
                  <a:lnTo>
                    <a:pt x="406400" y="8636"/>
                  </a:lnTo>
                  <a:lnTo>
                    <a:pt x="434213" y="7874"/>
                  </a:lnTo>
                  <a:lnTo>
                    <a:pt x="501269" y="5714"/>
                  </a:lnTo>
                  <a:lnTo>
                    <a:pt x="555751" y="4063"/>
                  </a:lnTo>
                  <a:lnTo>
                    <a:pt x="605154" y="2412"/>
                  </a:lnTo>
                  <a:lnTo>
                    <a:pt x="613028" y="2031"/>
                  </a:lnTo>
                  <a:lnTo>
                    <a:pt x="686434" y="0"/>
                  </a:lnTo>
                  <a:lnTo>
                    <a:pt x="711453" y="7238"/>
                  </a:lnTo>
                  <a:lnTo>
                    <a:pt x="743076" y="30479"/>
                  </a:lnTo>
                  <a:lnTo>
                    <a:pt x="756030" y="67310"/>
                  </a:lnTo>
                  <a:lnTo>
                    <a:pt x="761365" y="106044"/>
                  </a:lnTo>
                  <a:lnTo>
                    <a:pt x="762000" y="130937"/>
                  </a:lnTo>
                  <a:lnTo>
                    <a:pt x="766572" y="143255"/>
                  </a:lnTo>
                  <a:lnTo>
                    <a:pt x="773810" y="152653"/>
                  </a:lnTo>
                  <a:lnTo>
                    <a:pt x="789685" y="163194"/>
                  </a:lnTo>
                  <a:lnTo>
                    <a:pt x="814197" y="171068"/>
                  </a:lnTo>
                  <a:lnTo>
                    <a:pt x="821563" y="184785"/>
                  </a:lnTo>
                  <a:lnTo>
                    <a:pt x="830199" y="201040"/>
                  </a:lnTo>
                  <a:lnTo>
                    <a:pt x="836041" y="232410"/>
                  </a:lnTo>
                  <a:lnTo>
                    <a:pt x="837946" y="259714"/>
                  </a:lnTo>
                  <a:lnTo>
                    <a:pt x="837819" y="292862"/>
                  </a:lnTo>
                  <a:lnTo>
                    <a:pt x="838707" y="300736"/>
                  </a:lnTo>
                  <a:lnTo>
                    <a:pt x="840867" y="331597"/>
                  </a:lnTo>
                  <a:lnTo>
                    <a:pt x="850138" y="413638"/>
                  </a:lnTo>
                  <a:lnTo>
                    <a:pt x="850265" y="417829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8997" y="757543"/>
              <a:ext cx="121080" cy="781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898886" y="721106"/>
              <a:ext cx="645160" cy="373380"/>
            </a:xfrm>
            <a:custGeom>
              <a:avLst/>
              <a:gdLst/>
              <a:ahLst/>
              <a:cxnLst/>
              <a:rect l="l" t="t" r="r" b="b"/>
              <a:pathLst>
                <a:path w="645159" h="373380">
                  <a:moveTo>
                    <a:pt x="644652" y="296672"/>
                  </a:moveTo>
                  <a:lnTo>
                    <a:pt x="630301" y="304419"/>
                  </a:lnTo>
                  <a:lnTo>
                    <a:pt x="623951" y="308610"/>
                  </a:lnTo>
                  <a:lnTo>
                    <a:pt x="603758" y="319532"/>
                  </a:lnTo>
                  <a:lnTo>
                    <a:pt x="599821" y="325374"/>
                  </a:lnTo>
                  <a:lnTo>
                    <a:pt x="590423" y="329184"/>
                  </a:lnTo>
                  <a:lnTo>
                    <a:pt x="528574" y="360172"/>
                  </a:lnTo>
                  <a:lnTo>
                    <a:pt x="476758" y="369951"/>
                  </a:lnTo>
                  <a:lnTo>
                    <a:pt x="471805" y="370586"/>
                  </a:lnTo>
                  <a:lnTo>
                    <a:pt x="465709" y="363220"/>
                  </a:lnTo>
                  <a:lnTo>
                    <a:pt x="453771" y="349885"/>
                  </a:lnTo>
                  <a:lnTo>
                    <a:pt x="427863" y="368300"/>
                  </a:lnTo>
                  <a:lnTo>
                    <a:pt x="424815" y="369951"/>
                  </a:lnTo>
                  <a:lnTo>
                    <a:pt x="417068" y="368935"/>
                  </a:lnTo>
                  <a:lnTo>
                    <a:pt x="412369" y="369697"/>
                  </a:lnTo>
                  <a:lnTo>
                    <a:pt x="412750" y="373126"/>
                  </a:lnTo>
                  <a:lnTo>
                    <a:pt x="410337" y="371856"/>
                  </a:lnTo>
                  <a:lnTo>
                    <a:pt x="402463" y="367919"/>
                  </a:lnTo>
                  <a:lnTo>
                    <a:pt x="374142" y="365125"/>
                  </a:lnTo>
                  <a:lnTo>
                    <a:pt x="364871" y="364490"/>
                  </a:lnTo>
                  <a:lnTo>
                    <a:pt x="357250" y="363601"/>
                  </a:lnTo>
                  <a:lnTo>
                    <a:pt x="349377" y="361950"/>
                  </a:lnTo>
                  <a:lnTo>
                    <a:pt x="347980" y="361696"/>
                  </a:lnTo>
                  <a:lnTo>
                    <a:pt x="351155" y="352044"/>
                  </a:lnTo>
                  <a:lnTo>
                    <a:pt x="306705" y="337312"/>
                  </a:lnTo>
                  <a:lnTo>
                    <a:pt x="261493" y="322072"/>
                  </a:lnTo>
                  <a:lnTo>
                    <a:pt x="205994" y="303530"/>
                  </a:lnTo>
                  <a:lnTo>
                    <a:pt x="190373" y="298196"/>
                  </a:lnTo>
                  <a:lnTo>
                    <a:pt x="143891" y="282575"/>
                  </a:lnTo>
                  <a:lnTo>
                    <a:pt x="129286" y="273177"/>
                  </a:lnTo>
                  <a:lnTo>
                    <a:pt x="99060" y="253746"/>
                  </a:lnTo>
                  <a:lnTo>
                    <a:pt x="76200" y="240665"/>
                  </a:lnTo>
                  <a:lnTo>
                    <a:pt x="56769" y="264541"/>
                  </a:lnTo>
                  <a:lnTo>
                    <a:pt x="44323" y="276225"/>
                  </a:lnTo>
                  <a:lnTo>
                    <a:pt x="17525" y="276860"/>
                  </a:lnTo>
                  <a:lnTo>
                    <a:pt x="16002" y="248158"/>
                  </a:lnTo>
                  <a:lnTo>
                    <a:pt x="27432" y="237871"/>
                  </a:lnTo>
                  <a:lnTo>
                    <a:pt x="29845" y="236855"/>
                  </a:lnTo>
                  <a:lnTo>
                    <a:pt x="18542" y="224282"/>
                  </a:lnTo>
                  <a:lnTo>
                    <a:pt x="16256" y="224028"/>
                  </a:lnTo>
                  <a:lnTo>
                    <a:pt x="0" y="227838"/>
                  </a:lnTo>
                  <a:lnTo>
                    <a:pt x="1143" y="226187"/>
                  </a:lnTo>
                  <a:lnTo>
                    <a:pt x="10922" y="211455"/>
                  </a:lnTo>
                  <a:lnTo>
                    <a:pt x="12954" y="208661"/>
                  </a:lnTo>
                  <a:lnTo>
                    <a:pt x="12954" y="207899"/>
                  </a:lnTo>
                  <a:lnTo>
                    <a:pt x="18542" y="200533"/>
                  </a:lnTo>
                  <a:lnTo>
                    <a:pt x="27305" y="188214"/>
                  </a:lnTo>
                  <a:lnTo>
                    <a:pt x="33655" y="177038"/>
                  </a:lnTo>
                  <a:lnTo>
                    <a:pt x="42037" y="161798"/>
                  </a:lnTo>
                  <a:lnTo>
                    <a:pt x="54610" y="141478"/>
                  </a:lnTo>
                  <a:lnTo>
                    <a:pt x="60198" y="132588"/>
                  </a:lnTo>
                  <a:lnTo>
                    <a:pt x="61341" y="131191"/>
                  </a:lnTo>
                  <a:lnTo>
                    <a:pt x="62357" y="131318"/>
                  </a:lnTo>
                  <a:lnTo>
                    <a:pt x="84836" y="106934"/>
                  </a:lnTo>
                  <a:lnTo>
                    <a:pt x="84455" y="106172"/>
                  </a:lnTo>
                  <a:lnTo>
                    <a:pt x="104140" y="85471"/>
                  </a:lnTo>
                  <a:lnTo>
                    <a:pt x="119888" y="69342"/>
                  </a:lnTo>
                  <a:lnTo>
                    <a:pt x="123317" y="65151"/>
                  </a:lnTo>
                  <a:lnTo>
                    <a:pt x="124079" y="63373"/>
                  </a:lnTo>
                  <a:lnTo>
                    <a:pt x="125095" y="62357"/>
                  </a:lnTo>
                  <a:lnTo>
                    <a:pt x="125857" y="60579"/>
                  </a:lnTo>
                  <a:lnTo>
                    <a:pt x="126873" y="54483"/>
                  </a:lnTo>
                  <a:lnTo>
                    <a:pt x="127635" y="52451"/>
                  </a:lnTo>
                  <a:lnTo>
                    <a:pt x="131445" y="45720"/>
                  </a:lnTo>
                  <a:lnTo>
                    <a:pt x="132842" y="42926"/>
                  </a:lnTo>
                  <a:lnTo>
                    <a:pt x="134112" y="41275"/>
                  </a:lnTo>
                  <a:lnTo>
                    <a:pt x="137033" y="37592"/>
                  </a:lnTo>
                  <a:lnTo>
                    <a:pt x="140462" y="34417"/>
                  </a:lnTo>
                  <a:lnTo>
                    <a:pt x="142240" y="32385"/>
                  </a:lnTo>
                  <a:lnTo>
                    <a:pt x="145034" y="31623"/>
                  </a:lnTo>
                  <a:lnTo>
                    <a:pt x="147574" y="29210"/>
                  </a:lnTo>
                  <a:lnTo>
                    <a:pt x="178689" y="4318"/>
                  </a:lnTo>
                  <a:lnTo>
                    <a:pt x="240157" y="1143"/>
                  </a:lnTo>
                  <a:lnTo>
                    <a:pt x="240538" y="1143"/>
                  </a:lnTo>
                  <a:lnTo>
                    <a:pt x="276987" y="0"/>
                  </a:lnTo>
                  <a:lnTo>
                    <a:pt x="280416" y="1651"/>
                  </a:lnTo>
                  <a:lnTo>
                    <a:pt x="281559" y="2032"/>
                  </a:lnTo>
                  <a:lnTo>
                    <a:pt x="281940" y="1397"/>
                  </a:lnTo>
                  <a:lnTo>
                    <a:pt x="283591" y="1397"/>
                  </a:lnTo>
                  <a:lnTo>
                    <a:pt x="305308" y="12319"/>
                  </a:lnTo>
                  <a:lnTo>
                    <a:pt x="309625" y="13335"/>
                  </a:lnTo>
                  <a:lnTo>
                    <a:pt x="318135" y="18542"/>
                  </a:lnTo>
                  <a:lnTo>
                    <a:pt x="322325" y="19939"/>
                  </a:lnTo>
                  <a:lnTo>
                    <a:pt x="326517" y="22479"/>
                  </a:lnTo>
                  <a:lnTo>
                    <a:pt x="332105" y="25527"/>
                  </a:lnTo>
                  <a:lnTo>
                    <a:pt x="333883" y="27432"/>
                  </a:lnTo>
                  <a:lnTo>
                    <a:pt x="352044" y="33909"/>
                  </a:lnTo>
                  <a:lnTo>
                    <a:pt x="362204" y="37465"/>
                  </a:lnTo>
                  <a:lnTo>
                    <a:pt x="402590" y="66675"/>
                  </a:lnTo>
                  <a:lnTo>
                    <a:pt x="412242" y="73660"/>
                  </a:lnTo>
                  <a:lnTo>
                    <a:pt x="413131" y="74168"/>
                  </a:lnTo>
                  <a:lnTo>
                    <a:pt x="424942" y="79502"/>
                  </a:lnTo>
                  <a:lnTo>
                    <a:pt x="439420" y="88646"/>
                  </a:lnTo>
                  <a:lnTo>
                    <a:pt x="443992" y="90932"/>
                  </a:lnTo>
                  <a:lnTo>
                    <a:pt x="448183" y="93218"/>
                  </a:lnTo>
                  <a:lnTo>
                    <a:pt x="460502" y="97409"/>
                  </a:lnTo>
                  <a:lnTo>
                    <a:pt x="487425" y="111125"/>
                  </a:lnTo>
                  <a:lnTo>
                    <a:pt x="503555" y="126873"/>
                  </a:lnTo>
                  <a:lnTo>
                    <a:pt x="507365" y="132207"/>
                  </a:lnTo>
                  <a:lnTo>
                    <a:pt x="508889" y="134620"/>
                  </a:lnTo>
                  <a:lnTo>
                    <a:pt x="519938" y="146812"/>
                  </a:lnTo>
                  <a:lnTo>
                    <a:pt x="520319" y="147193"/>
                  </a:lnTo>
                  <a:lnTo>
                    <a:pt x="528066" y="155702"/>
                  </a:lnTo>
                  <a:lnTo>
                    <a:pt x="531241" y="159639"/>
                  </a:lnTo>
                  <a:lnTo>
                    <a:pt x="557530" y="187833"/>
                  </a:lnTo>
                  <a:lnTo>
                    <a:pt x="561848" y="194183"/>
                  </a:lnTo>
                  <a:lnTo>
                    <a:pt x="561467" y="195199"/>
                  </a:lnTo>
                  <a:lnTo>
                    <a:pt x="562864" y="197358"/>
                  </a:lnTo>
                  <a:lnTo>
                    <a:pt x="568452" y="203581"/>
                  </a:lnTo>
                  <a:lnTo>
                    <a:pt x="575818" y="213360"/>
                  </a:lnTo>
                  <a:lnTo>
                    <a:pt x="578231" y="217678"/>
                  </a:lnTo>
                  <a:lnTo>
                    <a:pt x="582168" y="222885"/>
                  </a:lnTo>
                  <a:lnTo>
                    <a:pt x="592582" y="235204"/>
                  </a:lnTo>
                  <a:lnTo>
                    <a:pt x="618871" y="266065"/>
                  </a:lnTo>
                  <a:lnTo>
                    <a:pt x="622681" y="271780"/>
                  </a:lnTo>
                  <a:lnTo>
                    <a:pt x="627634" y="279908"/>
                  </a:lnTo>
                  <a:lnTo>
                    <a:pt x="630047" y="282702"/>
                  </a:lnTo>
                  <a:lnTo>
                    <a:pt x="632841" y="284099"/>
                  </a:lnTo>
                  <a:lnTo>
                    <a:pt x="644652" y="296672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896727" y="716534"/>
              <a:ext cx="649605" cy="302260"/>
            </a:xfrm>
            <a:custGeom>
              <a:avLst/>
              <a:gdLst/>
              <a:ahLst/>
              <a:cxnLst/>
              <a:rect l="l" t="t" r="r" b="b"/>
              <a:pathLst>
                <a:path w="649604" h="302259">
                  <a:moveTo>
                    <a:pt x="0" y="228091"/>
                  </a:moveTo>
                  <a:lnTo>
                    <a:pt x="68961" y="121792"/>
                  </a:lnTo>
                  <a:lnTo>
                    <a:pt x="160908" y="14350"/>
                  </a:lnTo>
                  <a:lnTo>
                    <a:pt x="241426" y="0"/>
                  </a:lnTo>
                  <a:lnTo>
                    <a:pt x="296037" y="5079"/>
                  </a:lnTo>
                  <a:lnTo>
                    <a:pt x="404749" y="59689"/>
                  </a:lnTo>
                  <a:lnTo>
                    <a:pt x="427736" y="77596"/>
                  </a:lnTo>
                  <a:lnTo>
                    <a:pt x="443483" y="86994"/>
                  </a:lnTo>
                  <a:lnTo>
                    <a:pt x="488569" y="108585"/>
                  </a:lnTo>
                  <a:lnTo>
                    <a:pt x="649604" y="301751"/>
                  </a:lnTo>
                </a:path>
                <a:path w="649604" h="302259">
                  <a:moveTo>
                    <a:pt x="393192" y="47116"/>
                  </a:moveTo>
                  <a:lnTo>
                    <a:pt x="496697" y="102869"/>
                  </a:lnTo>
                </a:path>
              </a:pathLst>
            </a:custGeom>
            <a:ln w="16216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87455" y="664998"/>
              <a:ext cx="102589" cy="10258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568700" y="1578990"/>
            <a:ext cx="6388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00ACA8"/>
                </a:solidFill>
                <a:latin typeface="Blacker Pro Dis Hv"/>
                <a:cs typeface="Blacker Pro Dis Hv"/>
              </a:rPr>
              <a:t>2025</a:t>
            </a:r>
            <a:endParaRPr sz="2000">
              <a:latin typeface="Blacker Pro Dis Hv"/>
              <a:cs typeface="Blacker Pro Dis Hv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67200" y="1705229"/>
            <a:ext cx="3280410" cy="0"/>
          </a:xfrm>
          <a:custGeom>
            <a:avLst/>
            <a:gdLst/>
            <a:ahLst/>
            <a:cxnLst/>
            <a:rect l="l" t="t" r="r" b="b"/>
            <a:pathLst>
              <a:path w="3280409" h="0">
                <a:moveTo>
                  <a:pt x="0" y="0"/>
                </a:moveTo>
                <a:lnTo>
                  <a:pt x="3279902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988297" y="2098293"/>
            <a:ext cx="2752090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propos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lieu</a:t>
            </a:r>
            <a:endParaRPr sz="1000">
              <a:latin typeface="Montserrat"/>
              <a:cs typeface="Montserrat"/>
            </a:endParaRPr>
          </a:p>
          <a:p>
            <a:pPr marL="88900" marR="178435">
              <a:lnSpc>
                <a:spcPts val="1800"/>
              </a:lnSpc>
              <a:spcBef>
                <a:spcPts val="160"/>
              </a:spcBef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Boulevard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Jules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Ferry,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proximité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canal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Saint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Martin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2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100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au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cœur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11</a:t>
            </a:r>
            <a:r>
              <a:rPr dirty="0" baseline="27777" sz="600">
                <a:solidFill>
                  <a:srgbClr val="122942"/>
                </a:solidFill>
                <a:latin typeface="Montserrat"/>
                <a:cs typeface="Montserrat"/>
              </a:rPr>
              <a:t>e</a:t>
            </a:r>
            <a:r>
              <a:rPr dirty="0" baseline="27777" sz="600" spc="6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arrondissement</a:t>
            </a:r>
            <a:endParaRPr sz="700">
              <a:latin typeface="Montserrat"/>
              <a:cs typeface="Montserrat"/>
            </a:endParaRPr>
          </a:p>
          <a:p>
            <a:pPr marL="88900" marR="43180">
              <a:lnSpc>
                <a:spcPts val="1800"/>
              </a:lnSpc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Des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volumes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généreux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avec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belles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hauteurs</a:t>
            </a:r>
            <a:r>
              <a:rPr dirty="0" sz="700" spc="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sous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plafond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Défilés,</a:t>
            </a:r>
            <a:r>
              <a:rPr dirty="0" sz="700" spc="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showroom,</a:t>
            </a:r>
            <a:r>
              <a:rPr dirty="0" sz="700" spc="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diners</a:t>
            </a:r>
            <a:r>
              <a:rPr dirty="0" sz="700" spc="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privés,</a:t>
            </a:r>
            <a:r>
              <a:rPr dirty="0" sz="700" spc="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ateliers</a:t>
            </a:r>
            <a:endParaRPr sz="700">
              <a:latin typeface="Montserrat"/>
              <a:cs typeface="Montserrat"/>
            </a:endParaRPr>
          </a:p>
          <a:p>
            <a:pPr marL="88900">
              <a:lnSpc>
                <a:spcPct val="100000"/>
              </a:lnSpc>
              <a:spcBef>
                <a:spcPts val="740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Disponibilité</a:t>
            </a:r>
            <a:r>
              <a:rPr dirty="0" sz="700" spc="6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2025</a:t>
            </a:r>
            <a:endParaRPr sz="700">
              <a:latin typeface="Montserrat"/>
              <a:cs typeface="Montserrat"/>
            </a:endParaRPr>
          </a:p>
        </p:txBody>
      </p:sp>
      <p:pic>
        <p:nvPicPr>
          <p:cNvPr id="16" name="object 16" descr="Une image contenant Éclairage naturel, Symétrie, bâtiment, Matériau composite  Description générée automatiquement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5612" y="2107057"/>
            <a:ext cx="2587751" cy="388150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3235325" y="2103831"/>
            <a:ext cx="8337550" cy="4726940"/>
            <a:chOff x="3235325" y="2103831"/>
            <a:chExt cx="8337550" cy="4726940"/>
          </a:xfrm>
        </p:grpSpPr>
        <p:pic>
          <p:nvPicPr>
            <p:cNvPr id="18" name="object 18" descr="Une image contenant intérieur, plafond, propriété, Éclairage naturel  Description générée automatiquement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5325" y="2103831"/>
              <a:ext cx="5610098" cy="38815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19109" y="4760724"/>
              <a:ext cx="3425063" cy="204127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19109" y="4760725"/>
              <a:ext cx="3425190" cy="2041525"/>
            </a:xfrm>
            <a:custGeom>
              <a:avLst/>
              <a:gdLst/>
              <a:ahLst/>
              <a:cxnLst/>
              <a:rect l="l" t="t" r="r" b="b"/>
              <a:pathLst>
                <a:path w="3425190" h="2041525">
                  <a:moveTo>
                    <a:pt x="0" y="2041270"/>
                  </a:moveTo>
                  <a:lnTo>
                    <a:pt x="3425063" y="2041270"/>
                  </a:lnTo>
                  <a:lnTo>
                    <a:pt x="3425063" y="0"/>
                  </a:lnTo>
                  <a:lnTo>
                    <a:pt x="0" y="0"/>
                  </a:lnTo>
                  <a:lnTo>
                    <a:pt x="0" y="2041270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937497" y="3535426"/>
              <a:ext cx="2335530" cy="0"/>
            </a:xfrm>
            <a:custGeom>
              <a:avLst/>
              <a:gdLst/>
              <a:ahLst/>
              <a:cxnLst/>
              <a:rect l="l" t="t" r="r" b="b"/>
              <a:pathLst>
                <a:path w="2335529" h="0">
                  <a:moveTo>
                    <a:pt x="0" y="0"/>
                  </a:moveTo>
                  <a:lnTo>
                    <a:pt x="2335149" y="0"/>
                  </a:lnTo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47022" y="2362263"/>
              <a:ext cx="90990" cy="1351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37744" y="3257461"/>
              <a:ext cx="93902" cy="1286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26448" y="3056255"/>
              <a:ext cx="110740" cy="1036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32290" y="2602879"/>
              <a:ext cx="100519" cy="1003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26448" y="2849753"/>
              <a:ext cx="103630" cy="10363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9064497" y="3700653"/>
            <a:ext cx="1710689" cy="803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Elements</a:t>
            </a:r>
            <a:r>
              <a:rPr dirty="0" sz="1000" spc="-45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1"/>
                </a:solidFill>
                <a:latin typeface="Montserrat"/>
                <a:cs typeface="Montserrat"/>
              </a:rPr>
              <a:t>techniques</a:t>
            </a:r>
            <a:endParaRPr sz="10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Ascenseurs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sur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tous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les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étages</a:t>
            </a:r>
            <a:endParaRPr sz="700">
              <a:latin typeface="Montserrat"/>
              <a:cs typeface="Montserrat"/>
            </a:endParaRPr>
          </a:p>
          <a:p>
            <a:pPr marL="12700" marR="5080">
              <a:lnSpc>
                <a:spcPts val="1800"/>
              </a:lnSpc>
              <a:spcBef>
                <a:spcPts val="85"/>
              </a:spcBef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Hauteur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sous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plafond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entre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2,3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4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50">
                <a:solidFill>
                  <a:srgbClr val="122942"/>
                </a:solidFill>
                <a:latin typeface="Montserrat"/>
                <a:cs typeface="Montserrat"/>
              </a:rPr>
              <a:t>m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Effectif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maximum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260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personnes</a:t>
            </a:r>
            <a:endParaRPr sz="7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904" y="2493461"/>
            <a:ext cx="179705" cy="1779905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13</a:t>
            </a:r>
            <a:r>
              <a:rPr dirty="0" sz="1000" spc="1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//</a:t>
            </a:r>
            <a:r>
              <a:rPr dirty="0" sz="1000" spc="1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7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76800" y="1762760"/>
            <a:ext cx="3737610" cy="0"/>
          </a:xfrm>
          <a:custGeom>
            <a:avLst/>
            <a:gdLst/>
            <a:ahLst/>
            <a:cxnLst/>
            <a:rect l="l" t="t" r="r" b="b"/>
            <a:pathLst>
              <a:path w="3737609" h="0">
                <a:moveTo>
                  <a:pt x="0" y="0"/>
                </a:moveTo>
                <a:lnTo>
                  <a:pt x="3737609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0933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89"/>
              </a:spcBef>
            </a:pPr>
            <a:r>
              <a:rPr dirty="0"/>
              <a:t>30</a:t>
            </a:r>
            <a:r>
              <a:rPr dirty="0" spc="-25"/>
              <a:t> </a:t>
            </a:r>
            <a:r>
              <a:rPr dirty="0" spc="-10">
                <a:solidFill>
                  <a:srgbClr val="00ACA9"/>
                </a:solidFill>
              </a:rPr>
              <a:t>Madeleine</a:t>
            </a:r>
          </a:p>
          <a:p>
            <a:pPr marL="784860">
              <a:lnSpc>
                <a:spcPct val="100000"/>
              </a:lnSpc>
              <a:spcBef>
                <a:spcPts val="680"/>
              </a:spcBef>
            </a:pPr>
            <a:r>
              <a:rPr dirty="0" sz="2000" spc="-20">
                <a:solidFill>
                  <a:srgbClr val="00ACA8"/>
                </a:solidFill>
              </a:rPr>
              <a:t>2025</a:t>
            </a:r>
            <a:endParaRPr sz="20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005" y="324891"/>
            <a:ext cx="1382649" cy="22705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01992" y="613029"/>
            <a:ext cx="294005" cy="294005"/>
            <a:chOff x="701992" y="613029"/>
            <a:chExt cx="294005" cy="294005"/>
          </a:xfrm>
        </p:grpSpPr>
        <p:sp>
          <p:nvSpPr>
            <p:cNvPr id="8" name="object 8"/>
            <p:cNvSpPr/>
            <p:nvPr/>
          </p:nvSpPr>
          <p:spPr>
            <a:xfrm>
              <a:off x="701992" y="613029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5">
                  <a:moveTo>
                    <a:pt x="146824" y="0"/>
                  </a:moveTo>
                  <a:lnTo>
                    <a:pt x="100418" y="7493"/>
                  </a:lnTo>
                  <a:lnTo>
                    <a:pt x="60121" y="28321"/>
                  </a:lnTo>
                  <a:lnTo>
                    <a:pt x="28333" y="60198"/>
                  </a:lnTo>
                  <a:lnTo>
                    <a:pt x="7493" y="100457"/>
                  </a:lnTo>
                  <a:lnTo>
                    <a:pt x="0" y="146812"/>
                  </a:lnTo>
                  <a:lnTo>
                    <a:pt x="7493" y="193294"/>
                  </a:lnTo>
                  <a:lnTo>
                    <a:pt x="28333" y="233553"/>
                  </a:lnTo>
                  <a:lnTo>
                    <a:pt x="60121" y="265303"/>
                  </a:lnTo>
                  <a:lnTo>
                    <a:pt x="100418" y="286258"/>
                  </a:lnTo>
                  <a:lnTo>
                    <a:pt x="146824" y="293624"/>
                  </a:lnTo>
                  <a:lnTo>
                    <a:pt x="193230" y="286258"/>
                  </a:lnTo>
                  <a:lnTo>
                    <a:pt x="233540" y="265303"/>
                  </a:lnTo>
                  <a:lnTo>
                    <a:pt x="265328" y="233553"/>
                  </a:lnTo>
                  <a:lnTo>
                    <a:pt x="286169" y="193294"/>
                  </a:lnTo>
                  <a:lnTo>
                    <a:pt x="293649" y="146812"/>
                  </a:lnTo>
                  <a:lnTo>
                    <a:pt x="286169" y="100457"/>
                  </a:lnTo>
                  <a:lnTo>
                    <a:pt x="265328" y="60198"/>
                  </a:lnTo>
                  <a:lnTo>
                    <a:pt x="233540" y="28321"/>
                  </a:lnTo>
                  <a:lnTo>
                    <a:pt x="193230" y="7493"/>
                  </a:lnTo>
                  <a:lnTo>
                    <a:pt x="146824" y="0"/>
                  </a:lnTo>
                  <a:close/>
                </a:path>
              </a:pathLst>
            </a:custGeom>
            <a:solidFill>
              <a:srgbClr val="122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762" y="669099"/>
              <a:ext cx="164122" cy="18853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62939" y="652398"/>
            <a:ext cx="574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ACA9"/>
                </a:solidFill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984610" y="172338"/>
            <a:ext cx="862965" cy="708660"/>
            <a:chOff x="10984610" y="172338"/>
            <a:chExt cx="862965" cy="708660"/>
          </a:xfrm>
        </p:grpSpPr>
        <p:sp>
          <p:nvSpPr>
            <p:cNvPr id="12" name="object 12"/>
            <p:cNvSpPr/>
            <p:nvPr/>
          </p:nvSpPr>
          <p:spPr>
            <a:xfrm>
              <a:off x="10990960" y="178688"/>
              <a:ext cx="850265" cy="609600"/>
            </a:xfrm>
            <a:custGeom>
              <a:avLst/>
              <a:gdLst/>
              <a:ahLst/>
              <a:cxnLst/>
              <a:rect l="l" t="t" r="r" b="b"/>
              <a:pathLst>
                <a:path w="850265" h="609600">
                  <a:moveTo>
                    <a:pt x="850265" y="428116"/>
                  </a:moveTo>
                  <a:lnTo>
                    <a:pt x="848233" y="444499"/>
                  </a:lnTo>
                  <a:lnTo>
                    <a:pt x="846836" y="456564"/>
                  </a:lnTo>
                  <a:lnTo>
                    <a:pt x="840359" y="489330"/>
                  </a:lnTo>
                  <a:lnTo>
                    <a:pt x="829183" y="541400"/>
                  </a:lnTo>
                  <a:lnTo>
                    <a:pt x="824611" y="546988"/>
                  </a:lnTo>
                  <a:lnTo>
                    <a:pt x="817626" y="544321"/>
                  </a:lnTo>
                  <a:lnTo>
                    <a:pt x="811022" y="540130"/>
                  </a:lnTo>
                  <a:lnTo>
                    <a:pt x="805815" y="540130"/>
                  </a:lnTo>
                  <a:lnTo>
                    <a:pt x="802259" y="545083"/>
                  </a:lnTo>
                  <a:lnTo>
                    <a:pt x="788924" y="553592"/>
                  </a:lnTo>
                  <a:lnTo>
                    <a:pt x="787527" y="552322"/>
                  </a:lnTo>
                  <a:lnTo>
                    <a:pt x="785114" y="548512"/>
                  </a:lnTo>
                  <a:lnTo>
                    <a:pt x="783463" y="548258"/>
                  </a:lnTo>
                  <a:lnTo>
                    <a:pt x="775970" y="552830"/>
                  </a:lnTo>
                  <a:lnTo>
                    <a:pt x="760222" y="561466"/>
                  </a:lnTo>
                  <a:lnTo>
                    <a:pt x="755015" y="565657"/>
                  </a:lnTo>
                  <a:lnTo>
                    <a:pt x="759079" y="576833"/>
                  </a:lnTo>
                  <a:lnTo>
                    <a:pt x="761111" y="585469"/>
                  </a:lnTo>
                  <a:lnTo>
                    <a:pt x="762508" y="588517"/>
                  </a:lnTo>
                  <a:lnTo>
                    <a:pt x="759841" y="589787"/>
                  </a:lnTo>
                  <a:lnTo>
                    <a:pt x="752221" y="592581"/>
                  </a:lnTo>
                  <a:lnTo>
                    <a:pt x="744220" y="596010"/>
                  </a:lnTo>
                  <a:lnTo>
                    <a:pt x="738759" y="597280"/>
                  </a:lnTo>
                  <a:lnTo>
                    <a:pt x="735457" y="598169"/>
                  </a:lnTo>
                  <a:lnTo>
                    <a:pt x="719074" y="609599"/>
                  </a:lnTo>
                  <a:lnTo>
                    <a:pt x="718058" y="608583"/>
                  </a:lnTo>
                  <a:lnTo>
                    <a:pt x="714502" y="604138"/>
                  </a:lnTo>
                  <a:lnTo>
                    <a:pt x="700913" y="587882"/>
                  </a:lnTo>
                  <a:lnTo>
                    <a:pt x="699897" y="585342"/>
                  </a:lnTo>
                  <a:lnTo>
                    <a:pt x="684403" y="566292"/>
                  </a:lnTo>
                  <a:lnTo>
                    <a:pt x="659892" y="536066"/>
                  </a:lnTo>
                  <a:lnTo>
                    <a:pt x="649732" y="522985"/>
                  </a:lnTo>
                  <a:lnTo>
                    <a:pt x="646938" y="519810"/>
                  </a:lnTo>
                  <a:lnTo>
                    <a:pt x="643509" y="515111"/>
                  </a:lnTo>
                  <a:lnTo>
                    <a:pt x="637921" y="506221"/>
                  </a:lnTo>
                  <a:lnTo>
                    <a:pt x="631571" y="497204"/>
                  </a:lnTo>
                  <a:lnTo>
                    <a:pt x="615696" y="478662"/>
                  </a:lnTo>
                  <a:lnTo>
                    <a:pt x="585978" y="444880"/>
                  </a:lnTo>
                  <a:lnTo>
                    <a:pt x="585597" y="444499"/>
                  </a:lnTo>
                  <a:lnTo>
                    <a:pt x="585216" y="444118"/>
                  </a:lnTo>
                  <a:lnTo>
                    <a:pt x="569087" y="426846"/>
                  </a:lnTo>
                  <a:lnTo>
                    <a:pt x="566293" y="420369"/>
                  </a:lnTo>
                  <a:lnTo>
                    <a:pt x="564515" y="415416"/>
                  </a:lnTo>
                  <a:lnTo>
                    <a:pt x="564515" y="410336"/>
                  </a:lnTo>
                  <a:lnTo>
                    <a:pt x="564642" y="405256"/>
                  </a:lnTo>
                  <a:lnTo>
                    <a:pt x="563499" y="402716"/>
                  </a:lnTo>
                  <a:lnTo>
                    <a:pt x="543560" y="391159"/>
                  </a:lnTo>
                  <a:lnTo>
                    <a:pt x="515493" y="373887"/>
                  </a:lnTo>
                  <a:lnTo>
                    <a:pt x="504317" y="367791"/>
                  </a:lnTo>
                  <a:lnTo>
                    <a:pt x="492379" y="362711"/>
                  </a:lnTo>
                  <a:lnTo>
                    <a:pt x="471932" y="353948"/>
                  </a:lnTo>
                  <a:lnTo>
                    <a:pt x="465963" y="351154"/>
                  </a:lnTo>
                  <a:lnTo>
                    <a:pt x="457200" y="348614"/>
                  </a:lnTo>
                  <a:lnTo>
                    <a:pt x="448183" y="345693"/>
                  </a:lnTo>
                  <a:lnTo>
                    <a:pt x="441071" y="344677"/>
                  </a:lnTo>
                  <a:lnTo>
                    <a:pt x="414782" y="336803"/>
                  </a:lnTo>
                  <a:lnTo>
                    <a:pt x="406781" y="332866"/>
                  </a:lnTo>
                  <a:lnTo>
                    <a:pt x="406019" y="331723"/>
                  </a:lnTo>
                  <a:lnTo>
                    <a:pt x="362077" y="309498"/>
                  </a:lnTo>
                  <a:lnTo>
                    <a:pt x="348488" y="302640"/>
                  </a:lnTo>
                  <a:lnTo>
                    <a:pt x="330581" y="302894"/>
                  </a:lnTo>
                  <a:lnTo>
                    <a:pt x="330581" y="303656"/>
                  </a:lnTo>
                  <a:lnTo>
                    <a:pt x="329946" y="304037"/>
                  </a:lnTo>
                  <a:lnTo>
                    <a:pt x="310261" y="304799"/>
                  </a:lnTo>
                  <a:lnTo>
                    <a:pt x="309880" y="303656"/>
                  </a:lnTo>
                  <a:lnTo>
                    <a:pt x="281178" y="304418"/>
                  </a:lnTo>
                  <a:lnTo>
                    <a:pt x="244348" y="309117"/>
                  </a:lnTo>
                  <a:lnTo>
                    <a:pt x="229616" y="315594"/>
                  </a:lnTo>
                  <a:lnTo>
                    <a:pt x="227457" y="316229"/>
                  </a:lnTo>
                  <a:lnTo>
                    <a:pt x="193802" y="350900"/>
                  </a:lnTo>
                  <a:lnTo>
                    <a:pt x="189230" y="358901"/>
                  </a:lnTo>
                  <a:lnTo>
                    <a:pt x="180848" y="369315"/>
                  </a:lnTo>
                  <a:lnTo>
                    <a:pt x="160147" y="393064"/>
                  </a:lnTo>
                  <a:lnTo>
                    <a:pt x="151130" y="402843"/>
                  </a:lnTo>
                  <a:lnTo>
                    <a:pt x="133858" y="421258"/>
                  </a:lnTo>
                  <a:lnTo>
                    <a:pt x="102362" y="470915"/>
                  </a:lnTo>
                  <a:lnTo>
                    <a:pt x="85598" y="497585"/>
                  </a:lnTo>
                  <a:lnTo>
                    <a:pt x="80264" y="505840"/>
                  </a:lnTo>
                  <a:lnTo>
                    <a:pt x="63881" y="531113"/>
                  </a:lnTo>
                  <a:lnTo>
                    <a:pt x="62484" y="531494"/>
                  </a:lnTo>
                  <a:lnTo>
                    <a:pt x="54356" y="545591"/>
                  </a:lnTo>
                  <a:lnTo>
                    <a:pt x="20447" y="539368"/>
                  </a:lnTo>
                  <a:lnTo>
                    <a:pt x="2667" y="507364"/>
                  </a:lnTo>
                  <a:lnTo>
                    <a:pt x="0" y="474979"/>
                  </a:lnTo>
                  <a:lnTo>
                    <a:pt x="6731" y="454151"/>
                  </a:lnTo>
                  <a:lnTo>
                    <a:pt x="30988" y="453008"/>
                  </a:lnTo>
                  <a:lnTo>
                    <a:pt x="35687" y="439673"/>
                  </a:lnTo>
                  <a:lnTo>
                    <a:pt x="35687" y="427100"/>
                  </a:lnTo>
                  <a:lnTo>
                    <a:pt x="48387" y="393826"/>
                  </a:lnTo>
                  <a:lnTo>
                    <a:pt x="57912" y="372490"/>
                  </a:lnTo>
                  <a:lnTo>
                    <a:pt x="75692" y="328421"/>
                  </a:lnTo>
                  <a:lnTo>
                    <a:pt x="75692" y="321436"/>
                  </a:lnTo>
                  <a:lnTo>
                    <a:pt x="86360" y="313943"/>
                  </a:lnTo>
                  <a:lnTo>
                    <a:pt x="91821" y="309498"/>
                  </a:lnTo>
                  <a:lnTo>
                    <a:pt x="124587" y="251078"/>
                  </a:lnTo>
                  <a:lnTo>
                    <a:pt x="131699" y="237362"/>
                  </a:lnTo>
                  <a:lnTo>
                    <a:pt x="145161" y="213867"/>
                  </a:lnTo>
                  <a:lnTo>
                    <a:pt x="165862" y="197357"/>
                  </a:lnTo>
                  <a:lnTo>
                    <a:pt x="161544" y="195198"/>
                  </a:lnTo>
                  <a:lnTo>
                    <a:pt x="148082" y="188975"/>
                  </a:lnTo>
                  <a:lnTo>
                    <a:pt x="153162" y="154050"/>
                  </a:lnTo>
                  <a:lnTo>
                    <a:pt x="178181" y="124205"/>
                  </a:lnTo>
                  <a:lnTo>
                    <a:pt x="207518" y="101600"/>
                  </a:lnTo>
                  <a:lnTo>
                    <a:pt x="211582" y="100583"/>
                  </a:lnTo>
                  <a:lnTo>
                    <a:pt x="225679" y="98551"/>
                  </a:lnTo>
                  <a:lnTo>
                    <a:pt x="269113" y="65531"/>
                  </a:lnTo>
                  <a:lnTo>
                    <a:pt x="291338" y="49021"/>
                  </a:lnTo>
                  <a:lnTo>
                    <a:pt x="315087" y="35305"/>
                  </a:lnTo>
                  <a:lnTo>
                    <a:pt x="346583" y="20065"/>
                  </a:lnTo>
                  <a:lnTo>
                    <a:pt x="353568" y="13461"/>
                  </a:lnTo>
                  <a:lnTo>
                    <a:pt x="356616" y="11049"/>
                  </a:lnTo>
                  <a:lnTo>
                    <a:pt x="382143" y="9525"/>
                  </a:lnTo>
                  <a:lnTo>
                    <a:pt x="406400" y="8889"/>
                  </a:lnTo>
                  <a:lnTo>
                    <a:pt x="434213" y="8127"/>
                  </a:lnTo>
                  <a:lnTo>
                    <a:pt x="501269" y="5841"/>
                  </a:lnTo>
                  <a:lnTo>
                    <a:pt x="555752" y="4190"/>
                  </a:lnTo>
                  <a:lnTo>
                    <a:pt x="605155" y="2412"/>
                  </a:lnTo>
                  <a:lnTo>
                    <a:pt x="613029" y="2158"/>
                  </a:lnTo>
                  <a:lnTo>
                    <a:pt x="686435" y="0"/>
                  </a:lnTo>
                  <a:lnTo>
                    <a:pt x="711454" y="7492"/>
                  </a:lnTo>
                  <a:lnTo>
                    <a:pt x="743077" y="31241"/>
                  </a:lnTo>
                  <a:lnTo>
                    <a:pt x="756031" y="69087"/>
                  </a:lnTo>
                  <a:lnTo>
                    <a:pt x="761365" y="108711"/>
                  </a:lnTo>
                  <a:lnTo>
                    <a:pt x="762000" y="134238"/>
                  </a:lnTo>
                  <a:lnTo>
                    <a:pt x="766572" y="146811"/>
                  </a:lnTo>
                  <a:lnTo>
                    <a:pt x="773811" y="156463"/>
                  </a:lnTo>
                  <a:lnTo>
                    <a:pt x="789686" y="167258"/>
                  </a:lnTo>
                  <a:lnTo>
                    <a:pt x="814197" y="175259"/>
                  </a:lnTo>
                  <a:lnTo>
                    <a:pt x="821563" y="189356"/>
                  </a:lnTo>
                  <a:lnTo>
                    <a:pt x="830199" y="205993"/>
                  </a:lnTo>
                  <a:lnTo>
                    <a:pt x="836041" y="238124"/>
                  </a:lnTo>
                  <a:lnTo>
                    <a:pt x="837946" y="266064"/>
                  </a:lnTo>
                  <a:lnTo>
                    <a:pt x="837819" y="299973"/>
                  </a:lnTo>
                  <a:lnTo>
                    <a:pt x="838708" y="308101"/>
                  </a:lnTo>
                  <a:lnTo>
                    <a:pt x="840867" y="339851"/>
                  </a:lnTo>
                  <a:lnTo>
                    <a:pt x="850138" y="423798"/>
                  </a:lnTo>
                  <a:lnTo>
                    <a:pt x="850265" y="428116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8381" y="567170"/>
              <a:ext cx="121080" cy="781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063604" y="501650"/>
              <a:ext cx="645160" cy="373380"/>
            </a:xfrm>
            <a:custGeom>
              <a:avLst/>
              <a:gdLst/>
              <a:ahLst/>
              <a:cxnLst/>
              <a:rect l="l" t="t" r="r" b="b"/>
              <a:pathLst>
                <a:path w="645159" h="373380">
                  <a:moveTo>
                    <a:pt x="644651" y="296672"/>
                  </a:moveTo>
                  <a:lnTo>
                    <a:pt x="630301" y="304419"/>
                  </a:lnTo>
                  <a:lnTo>
                    <a:pt x="623951" y="308483"/>
                  </a:lnTo>
                  <a:lnTo>
                    <a:pt x="603885" y="319404"/>
                  </a:lnTo>
                  <a:lnTo>
                    <a:pt x="599821" y="325247"/>
                  </a:lnTo>
                  <a:lnTo>
                    <a:pt x="590423" y="329184"/>
                  </a:lnTo>
                  <a:lnTo>
                    <a:pt x="528574" y="360172"/>
                  </a:lnTo>
                  <a:lnTo>
                    <a:pt x="476758" y="369950"/>
                  </a:lnTo>
                  <a:lnTo>
                    <a:pt x="471804" y="370459"/>
                  </a:lnTo>
                  <a:lnTo>
                    <a:pt x="465709" y="363220"/>
                  </a:lnTo>
                  <a:lnTo>
                    <a:pt x="453771" y="349885"/>
                  </a:lnTo>
                  <a:lnTo>
                    <a:pt x="427990" y="368300"/>
                  </a:lnTo>
                  <a:lnTo>
                    <a:pt x="424942" y="369950"/>
                  </a:lnTo>
                  <a:lnTo>
                    <a:pt x="417068" y="368935"/>
                  </a:lnTo>
                  <a:lnTo>
                    <a:pt x="412369" y="369570"/>
                  </a:lnTo>
                  <a:lnTo>
                    <a:pt x="412876" y="372999"/>
                  </a:lnTo>
                  <a:lnTo>
                    <a:pt x="410464" y="371855"/>
                  </a:lnTo>
                  <a:lnTo>
                    <a:pt x="402463" y="367919"/>
                  </a:lnTo>
                  <a:lnTo>
                    <a:pt x="374142" y="364998"/>
                  </a:lnTo>
                  <a:lnTo>
                    <a:pt x="364871" y="364363"/>
                  </a:lnTo>
                  <a:lnTo>
                    <a:pt x="357250" y="363600"/>
                  </a:lnTo>
                  <a:lnTo>
                    <a:pt x="349376" y="361950"/>
                  </a:lnTo>
                  <a:lnTo>
                    <a:pt x="347979" y="361569"/>
                  </a:lnTo>
                  <a:lnTo>
                    <a:pt x="351154" y="352044"/>
                  </a:lnTo>
                  <a:lnTo>
                    <a:pt x="306704" y="337312"/>
                  </a:lnTo>
                  <a:lnTo>
                    <a:pt x="261493" y="322072"/>
                  </a:lnTo>
                  <a:lnTo>
                    <a:pt x="206121" y="303529"/>
                  </a:lnTo>
                  <a:lnTo>
                    <a:pt x="190373" y="298196"/>
                  </a:lnTo>
                  <a:lnTo>
                    <a:pt x="143891" y="282448"/>
                  </a:lnTo>
                  <a:lnTo>
                    <a:pt x="129286" y="273176"/>
                  </a:lnTo>
                  <a:lnTo>
                    <a:pt x="99060" y="253619"/>
                  </a:lnTo>
                  <a:lnTo>
                    <a:pt x="76200" y="240664"/>
                  </a:lnTo>
                  <a:lnTo>
                    <a:pt x="56769" y="264540"/>
                  </a:lnTo>
                  <a:lnTo>
                    <a:pt x="44323" y="276098"/>
                  </a:lnTo>
                  <a:lnTo>
                    <a:pt x="17525" y="276733"/>
                  </a:lnTo>
                  <a:lnTo>
                    <a:pt x="16001" y="248158"/>
                  </a:lnTo>
                  <a:lnTo>
                    <a:pt x="27431" y="237871"/>
                  </a:lnTo>
                  <a:lnTo>
                    <a:pt x="29845" y="236727"/>
                  </a:lnTo>
                  <a:lnTo>
                    <a:pt x="18542" y="224282"/>
                  </a:lnTo>
                  <a:lnTo>
                    <a:pt x="16255" y="224027"/>
                  </a:lnTo>
                  <a:lnTo>
                    <a:pt x="0" y="227837"/>
                  </a:lnTo>
                  <a:lnTo>
                    <a:pt x="1143" y="226187"/>
                  </a:lnTo>
                  <a:lnTo>
                    <a:pt x="10922" y="211454"/>
                  </a:lnTo>
                  <a:lnTo>
                    <a:pt x="12953" y="208661"/>
                  </a:lnTo>
                  <a:lnTo>
                    <a:pt x="12953" y="207899"/>
                  </a:lnTo>
                  <a:lnTo>
                    <a:pt x="18542" y="200533"/>
                  </a:lnTo>
                  <a:lnTo>
                    <a:pt x="27304" y="188213"/>
                  </a:lnTo>
                  <a:lnTo>
                    <a:pt x="33654" y="176911"/>
                  </a:lnTo>
                  <a:lnTo>
                    <a:pt x="42037" y="161798"/>
                  </a:lnTo>
                  <a:lnTo>
                    <a:pt x="54610" y="141350"/>
                  </a:lnTo>
                  <a:lnTo>
                    <a:pt x="60198" y="132587"/>
                  </a:lnTo>
                  <a:lnTo>
                    <a:pt x="61341" y="131063"/>
                  </a:lnTo>
                  <a:lnTo>
                    <a:pt x="62356" y="131190"/>
                  </a:lnTo>
                  <a:lnTo>
                    <a:pt x="84836" y="106807"/>
                  </a:lnTo>
                  <a:lnTo>
                    <a:pt x="84454" y="106172"/>
                  </a:lnTo>
                  <a:lnTo>
                    <a:pt x="104140" y="85471"/>
                  </a:lnTo>
                  <a:lnTo>
                    <a:pt x="119888" y="69341"/>
                  </a:lnTo>
                  <a:lnTo>
                    <a:pt x="123317" y="65024"/>
                  </a:lnTo>
                  <a:lnTo>
                    <a:pt x="124078" y="63246"/>
                  </a:lnTo>
                  <a:lnTo>
                    <a:pt x="125095" y="62229"/>
                  </a:lnTo>
                  <a:lnTo>
                    <a:pt x="125856" y="60451"/>
                  </a:lnTo>
                  <a:lnTo>
                    <a:pt x="126873" y="54483"/>
                  </a:lnTo>
                  <a:lnTo>
                    <a:pt x="127635" y="52450"/>
                  </a:lnTo>
                  <a:lnTo>
                    <a:pt x="131445" y="45720"/>
                  </a:lnTo>
                  <a:lnTo>
                    <a:pt x="132842" y="42799"/>
                  </a:lnTo>
                  <a:lnTo>
                    <a:pt x="134112" y="41148"/>
                  </a:lnTo>
                  <a:lnTo>
                    <a:pt x="137033" y="37591"/>
                  </a:lnTo>
                  <a:lnTo>
                    <a:pt x="140462" y="34416"/>
                  </a:lnTo>
                  <a:lnTo>
                    <a:pt x="142240" y="32385"/>
                  </a:lnTo>
                  <a:lnTo>
                    <a:pt x="145034" y="31496"/>
                  </a:lnTo>
                  <a:lnTo>
                    <a:pt x="147574" y="29210"/>
                  </a:lnTo>
                  <a:lnTo>
                    <a:pt x="178689" y="4190"/>
                  </a:lnTo>
                  <a:lnTo>
                    <a:pt x="240156" y="1015"/>
                  </a:lnTo>
                  <a:lnTo>
                    <a:pt x="240538" y="1015"/>
                  </a:lnTo>
                  <a:lnTo>
                    <a:pt x="276987" y="0"/>
                  </a:lnTo>
                  <a:lnTo>
                    <a:pt x="280416" y="1650"/>
                  </a:lnTo>
                  <a:lnTo>
                    <a:pt x="281559" y="2032"/>
                  </a:lnTo>
                  <a:lnTo>
                    <a:pt x="281940" y="1397"/>
                  </a:lnTo>
                  <a:lnTo>
                    <a:pt x="283591" y="1270"/>
                  </a:lnTo>
                  <a:lnTo>
                    <a:pt x="305435" y="12191"/>
                  </a:lnTo>
                  <a:lnTo>
                    <a:pt x="309625" y="13208"/>
                  </a:lnTo>
                  <a:lnTo>
                    <a:pt x="318135" y="18541"/>
                  </a:lnTo>
                  <a:lnTo>
                    <a:pt x="322325" y="19938"/>
                  </a:lnTo>
                  <a:lnTo>
                    <a:pt x="326517" y="22351"/>
                  </a:lnTo>
                  <a:lnTo>
                    <a:pt x="332104" y="25526"/>
                  </a:lnTo>
                  <a:lnTo>
                    <a:pt x="333883" y="27304"/>
                  </a:lnTo>
                  <a:lnTo>
                    <a:pt x="352171" y="33782"/>
                  </a:lnTo>
                  <a:lnTo>
                    <a:pt x="362203" y="37464"/>
                  </a:lnTo>
                  <a:lnTo>
                    <a:pt x="402590" y="66675"/>
                  </a:lnTo>
                  <a:lnTo>
                    <a:pt x="412369" y="73533"/>
                  </a:lnTo>
                  <a:lnTo>
                    <a:pt x="413130" y="74167"/>
                  </a:lnTo>
                  <a:lnTo>
                    <a:pt x="425069" y="79375"/>
                  </a:lnTo>
                  <a:lnTo>
                    <a:pt x="439420" y="88519"/>
                  </a:lnTo>
                  <a:lnTo>
                    <a:pt x="443992" y="90804"/>
                  </a:lnTo>
                  <a:lnTo>
                    <a:pt x="448183" y="93090"/>
                  </a:lnTo>
                  <a:lnTo>
                    <a:pt x="460501" y="97409"/>
                  </a:lnTo>
                  <a:lnTo>
                    <a:pt x="487425" y="111125"/>
                  </a:lnTo>
                  <a:lnTo>
                    <a:pt x="503554" y="126873"/>
                  </a:lnTo>
                  <a:lnTo>
                    <a:pt x="507492" y="132079"/>
                  </a:lnTo>
                  <a:lnTo>
                    <a:pt x="508889" y="134620"/>
                  </a:lnTo>
                  <a:lnTo>
                    <a:pt x="519938" y="146685"/>
                  </a:lnTo>
                  <a:lnTo>
                    <a:pt x="520319" y="147192"/>
                  </a:lnTo>
                  <a:lnTo>
                    <a:pt x="528066" y="155701"/>
                  </a:lnTo>
                  <a:lnTo>
                    <a:pt x="531241" y="159512"/>
                  </a:lnTo>
                  <a:lnTo>
                    <a:pt x="557656" y="187705"/>
                  </a:lnTo>
                  <a:lnTo>
                    <a:pt x="561848" y="194055"/>
                  </a:lnTo>
                  <a:lnTo>
                    <a:pt x="561467" y="195199"/>
                  </a:lnTo>
                  <a:lnTo>
                    <a:pt x="562864" y="197230"/>
                  </a:lnTo>
                  <a:lnTo>
                    <a:pt x="568451" y="203580"/>
                  </a:lnTo>
                  <a:lnTo>
                    <a:pt x="575818" y="213360"/>
                  </a:lnTo>
                  <a:lnTo>
                    <a:pt x="578230" y="217677"/>
                  </a:lnTo>
                  <a:lnTo>
                    <a:pt x="582168" y="222885"/>
                  </a:lnTo>
                  <a:lnTo>
                    <a:pt x="592581" y="235203"/>
                  </a:lnTo>
                  <a:lnTo>
                    <a:pt x="618871" y="266064"/>
                  </a:lnTo>
                  <a:lnTo>
                    <a:pt x="622808" y="271779"/>
                  </a:lnTo>
                  <a:lnTo>
                    <a:pt x="627634" y="279780"/>
                  </a:lnTo>
                  <a:lnTo>
                    <a:pt x="630047" y="282701"/>
                  </a:lnTo>
                  <a:lnTo>
                    <a:pt x="632968" y="283972"/>
                  </a:lnTo>
                  <a:lnTo>
                    <a:pt x="644651" y="296672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061445" y="496950"/>
              <a:ext cx="649605" cy="302260"/>
            </a:xfrm>
            <a:custGeom>
              <a:avLst/>
              <a:gdLst/>
              <a:ahLst/>
              <a:cxnLst/>
              <a:rect l="l" t="t" r="r" b="b"/>
              <a:pathLst>
                <a:path w="649604" h="302259">
                  <a:moveTo>
                    <a:pt x="0" y="228219"/>
                  </a:moveTo>
                  <a:lnTo>
                    <a:pt x="68960" y="121920"/>
                  </a:lnTo>
                  <a:lnTo>
                    <a:pt x="160908" y="14350"/>
                  </a:lnTo>
                  <a:lnTo>
                    <a:pt x="241426" y="0"/>
                  </a:lnTo>
                  <a:lnTo>
                    <a:pt x="296036" y="5207"/>
                  </a:lnTo>
                  <a:lnTo>
                    <a:pt x="404749" y="59816"/>
                  </a:lnTo>
                  <a:lnTo>
                    <a:pt x="427735" y="77597"/>
                  </a:lnTo>
                  <a:lnTo>
                    <a:pt x="443483" y="87122"/>
                  </a:lnTo>
                  <a:lnTo>
                    <a:pt x="488569" y="108712"/>
                  </a:lnTo>
                  <a:lnTo>
                    <a:pt x="649604" y="301878"/>
                  </a:lnTo>
                </a:path>
              </a:pathLst>
            </a:custGeom>
            <a:ln w="16216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46712" y="312165"/>
              <a:ext cx="124586" cy="11607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346185" y="4243197"/>
            <a:ext cx="2248535" cy="748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Éléments</a:t>
            </a:r>
            <a:r>
              <a:rPr dirty="0" sz="1000" spc="-4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techniques</a:t>
            </a:r>
            <a:endParaRPr sz="1000">
              <a:latin typeface="Montserrat"/>
              <a:cs typeface="Montserrat"/>
            </a:endParaRPr>
          </a:p>
          <a:p>
            <a:pPr marL="18415" marR="935355">
              <a:lnSpc>
                <a:spcPct val="123600"/>
              </a:lnSpc>
              <a:spcBef>
                <a:spcPts val="335"/>
              </a:spcBef>
            </a:pP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Surface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totale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: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1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086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m²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Surface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pondérée</a:t>
            </a:r>
            <a:r>
              <a:rPr dirty="0" sz="700" spc="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: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576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m²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Devanture</a:t>
            </a:r>
            <a:r>
              <a:rPr dirty="0" sz="700" spc="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15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m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linéaire</a:t>
            </a:r>
            <a:endParaRPr sz="700">
              <a:latin typeface="Montserrat"/>
              <a:cs typeface="Montserrat"/>
            </a:endParaRPr>
          </a:p>
          <a:p>
            <a:pPr marL="18415">
              <a:lnSpc>
                <a:spcPct val="100000"/>
              </a:lnSpc>
              <a:spcBef>
                <a:spcPts val="204"/>
              </a:spcBef>
            </a:pP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Hauteur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minimum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sous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plafond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 RDC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R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+1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: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2,6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50">
                <a:solidFill>
                  <a:srgbClr val="122941"/>
                </a:solidFill>
                <a:latin typeface="Montserrat"/>
                <a:cs typeface="Montserrat"/>
              </a:rPr>
              <a:t>m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49157" y="4092575"/>
            <a:ext cx="3113405" cy="0"/>
          </a:xfrm>
          <a:custGeom>
            <a:avLst/>
            <a:gdLst/>
            <a:ahLst/>
            <a:cxnLst/>
            <a:rect l="l" t="t" r="r" b="b"/>
            <a:pathLst>
              <a:path w="3113404" h="0">
                <a:moveTo>
                  <a:pt x="0" y="0"/>
                </a:moveTo>
                <a:lnTo>
                  <a:pt x="3113024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287639" y="2573781"/>
            <a:ext cx="1983105" cy="1220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propos</a:t>
            </a:r>
            <a:r>
              <a:rPr dirty="0" sz="1000" spc="-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1000" spc="-1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lieu</a:t>
            </a:r>
            <a:endParaRPr sz="1000">
              <a:latin typeface="Montserrat"/>
              <a:cs typeface="Montserrat"/>
            </a:endParaRPr>
          </a:p>
          <a:p>
            <a:pPr marL="12700" marR="61594">
              <a:lnSpc>
                <a:spcPct val="150000"/>
              </a:lnSpc>
              <a:spcBef>
                <a:spcPts val="645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L'adresse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mythique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du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savoir-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faire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parisien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Près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1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100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m²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répartis sur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4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niveaux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Un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quartier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prestige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Une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grande et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belle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verrière</a:t>
            </a:r>
            <a:endParaRPr sz="700">
              <a:latin typeface="Montserrat"/>
              <a:cs typeface="Montserrat"/>
            </a:endParaRPr>
          </a:p>
          <a:p>
            <a:pPr marL="12700" marR="5080">
              <a:lnSpc>
                <a:spcPct val="150000"/>
              </a:lnSpc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Défilés,</a:t>
            </a:r>
            <a:r>
              <a:rPr dirty="0" sz="700" spc="-4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showrooms,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cocktails,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dîners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privés...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Disponible</a:t>
            </a:r>
            <a:r>
              <a:rPr dirty="0" sz="700" spc="-3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jusqu’en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2025</a:t>
            </a:r>
            <a:endParaRPr sz="700">
              <a:latin typeface="Montserrat"/>
              <a:cs typeface="Montserra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23681" y="3052528"/>
            <a:ext cx="96020" cy="11269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29396" y="3516651"/>
            <a:ext cx="95643" cy="9357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21197" y="3678783"/>
            <a:ext cx="87464" cy="11445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18982" y="3225727"/>
            <a:ext cx="106081" cy="10675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17585" y="3381730"/>
            <a:ext cx="96276" cy="7534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33968" y="2842704"/>
            <a:ext cx="90990" cy="13519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22604" y="2638932"/>
            <a:ext cx="2659634" cy="277304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52292" y="5477992"/>
            <a:ext cx="2065655" cy="114344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33361" y="5475452"/>
            <a:ext cx="2037842" cy="114635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468370" y="2097658"/>
            <a:ext cx="3223132" cy="189191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509005" y="4077970"/>
            <a:ext cx="1962277" cy="132956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68370" y="4077334"/>
            <a:ext cx="1961896" cy="13309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904" y="2493461"/>
            <a:ext cx="179705" cy="1779905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13</a:t>
            </a:r>
            <a:r>
              <a:rPr dirty="0" sz="1000" spc="1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//</a:t>
            </a:r>
            <a:r>
              <a:rPr dirty="0" sz="1000" spc="1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7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76800" y="1762760"/>
            <a:ext cx="3737610" cy="0"/>
          </a:xfrm>
          <a:custGeom>
            <a:avLst/>
            <a:gdLst/>
            <a:ahLst/>
            <a:cxnLst/>
            <a:rect l="l" t="t" r="r" b="b"/>
            <a:pathLst>
              <a:path w="3737609" h="0">
                <a:moveTo>
                  <a:pt x="0" y="0"/>
                </a:moveTo>
                <a:lnTo>
                  <a:pt x="3737609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0933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89"/>
              </a:spcBef>
            </a:pPr>
            <a:r>
              <a:rPr dirty="0"/>
              <a:t>16</a:t>
            </a:r>
            <a:r>
              <a:rPr dirty="0" spc="-15"/>
              <a:t> </a:t>
            </a:r>
            <a:r>
              <a:rPr dirty="0" spc="-10">
                <a:solidFill>
                  <a:srgbClr val="00ACA9"/>
                </a:solidFill>
              </a:rPr>
              <a:t>Capucines</a:t>
            </a:r>
          </a:p>
          <a:p>
            <a:pPr marL="784860">
              <a:lnSpc>
                <a:spcPct val="100000"/>
              </a:lnSpc>
              <a:spcBef>
                <a:spcPts val="680"/>
              </a:spcBef>
            </a:pPr>
            <a:r>
              <a:rPr dirty="0" sz="2000" spc="-20">
                <a:solidFill>
                  <a:srgbClr val="00ACA8"/>
                </a:solidFill>
              </a:rPr>
              <a:t>2025</a:t>
            </a:r>
            <a:endParaRPr sz="20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005" y="324891"/>
            <a:ext cx="1382649" cy="22705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01992" y="613029"/>
            <a:ext cx="294005" cy="294005"/>
            <a:chOff x="701992" y="613029"/>
            <a:chExt cx="294005" cy="294005"/>
          </a:xfrm>
        </p:grpSpPr>
        <p:sp>
          <p:nvSpPr>
            <p:cNvPr id="8" name="object 8"/>
            <p:cNvSpPr/>
            <p:nvPr/>
          </p:nvSpPr>
          <p:spPr>
            <a:xfrm>
              <a:off x="701992" y="613029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5">
                  <a:moveTo>
                    <a:pt x="146824" y="0"/>
                  </a:moveTo>
                  <a:lnTo>
                    <a:pt x="100418" y="7493"/>
                  </a:lnTo>
                  <a:lnTo>
                    <a:pt x="60121" y="28321"/>
                  </a:lnTo>
                  <a:lnTo>
                    <a:pt x="28333" y="60198"/>
                  </a:lnTo>
                  <a:lnTo>
                    <a:pt x="7493" y="100457"/>
                  </a:lnTo>
                  <a:lnTo>
                    <a:pt x="0" y="146812"/>
                  </a:lnTo>
                  <a:lnTo>
                    <a:pt x="7493" y="193294"/>
                  </a:lnTo>
                  <a:lnTo>
                    <a:pt x="28333" y="233553"/>
                  </a:lnTo>
                  <a:lnTo>
                    <a:pt x="60121" y="265303"/>
                  </a:lnTo>
                  <a:lnTo>
                    <a:pt x="100418" y="286258"/>
                  </a:lnTo>
                  <a:lnTo>
                    <a:pt x="146824" y="293624"/>
                  </a:lnTo>
                  <a:lnTo>
                    <a:pt x="193230" y="286258"/>
                  </a:lnTo>
                  <a:lnTo>
                    <a:pt x="233540" y="265303"/>
                  </a:lnTo>
                  <a:lnTo>
                    <a:pt x="265328" y="233553"/>
                  </a:lnTo>
                  <a:lnTo>
                    <a:pt x="286169" y="193294"/>
                  </a:lnTo>
                  <a:lnTo>
                    <a:pt x="293649" y="146812"/>
                  </a:lnTo>
                  <a:lnTo>
                    <a:pt x="286169" y="100457"/>
                  </a:lnTo>
                  <a:lnTo>
                    <a:pt x="265328" y="60198"/>
                  </a:lnTo>
                  <a:lnTo>
                    <a:pt x="233540" y="28321"/>
                  </a:lnTo>
                  <a:lnTo>
                    <a:pt x="193230" y="7493"/>
                  </a:lnTo>
                  <a:lnTo>
                    <a:pt x="146824" y="0"/>
                  </a:lnTo>
                  <a:close/>
                </a:path>
              </a:pathLst>
            </a:custGeom>
            <a:solidFill>
              <a:srgbClr val="122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762" y="669099"/>
              <a:ext cx="164122" cy="18853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62939" y="652398"/>
            <a:ext cx="574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ACA9"/>
                </a:solidFill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984610" y="172338"/>
            <a:ext cx="862965" cy="708660"/>
            <a:chOff x="10984610" y="172338"/>
            <a:chExt cx="862965" cy="708660"/>
          </a:xfrm>
        </p:grpSpPr>
        <p:sp>
          <p:nvSpPr>
            <p:cNvPr id="12" name="object 12"/>
            <p:cNvSpPr/>
            <p:nvPr/>
          </p:nvSpPr>
          <p:spPr>
            <a:xfrm>
              <a:off x="10990960" y="178688"/>
              <a:ext cx="850265" cy="609600"/>
            </a:xfrm>
            <a:custGeom>
              <a:avLst/>
              <a:gdLst/>
              <a:ahLst/>
              <a:cxnLst/>
              <a:rect l="l" t="t" r="r" b="b"/>
              <a:pathLst>
                <a:path w="850265" h="609600">
                  <a:moveTo>
                    <a:pt x="850265" y="428116"/>
                  </a:moveTo>
                  <a:lnTo>
                    <a:pt x="848233" y="444499"/>
                  </a:lnTo>
                  <a:lnTo>
                    <a:pt x="846836" y="456564"/>
                  </a:lnTo>
                  <a:lnTo>
                    <a:pt x="840359" y="489330"/>
                  </a:lnTo>
                  <a:lnTo>
                    <a:pt x="829183" y="541400"/>
                  </a:lnTo>
                  <a:lnTo>
                    <a:pt x="824611" y="546988"/>
                  </a:lnTo>
                  <a:lnTo>
                    <a:pt x="817626" y="544321"/>
                  </a:lnTo>
                  <a:lnTo>
                    <a:pt x="811022" y="540130"/>
                  </a:lnTo>
                  <a:lnTo>
                    <a:pt x="805815" y="540130"/>
                  </a:lnTo>
                  <a:lnTo>
                    <a:pt x="802259" y="545083"/>
                  </a:lnTo>
                  <a:lnTo>
                    <a:pt x="788924" y="553592"/>
                  </a:lnTo>
                  <a:lnTo>
                    <a:pt x="787527" y="552322"/>
                  </a:lnTo>
                  <a:lnTo>
                    <a:pt x="785114" y="548512"/>
                  </a:lnTo>
                  <a:lnTo>
                    <a:pt x="783463" y="548258"/>
                  </a:lnTo>
                  <a:lnTo>
                    <a:pt x="775970" y="552830"/>
                  </a:lnTo>
                  <a:lnTo>
                    <a:pt x="760222" y="561466"/>
                  </a:lnTo>
                  <a:lnTo>
                    <a:pt x="755015" y="565657"/>
                  </a:lnTo>
                  <a:lnTo>
                    <a:pt x="759079" y="576833"/>
                  </a:lnTo>
                  <a:lnTo>
                    <a:pt x="761111" y="585469"/>
                  </a:lnTo>
                  <a:lnTo>
                    <a:pt x="762508" y="588517"/>
                  </a:lnTo>
                  <a:lnTo>
                    <a:pt x="759841" y="589787"/>
                  </a:lnTo>
                  <a:lnTo>
                    <a:pt x="752221" y="592581"/>
                  </a:lnTo>
                  <a:lnTo>
                    <a:pt x="744220" y="596010"/>
                  </a:lnTo>
                  <a:lnTo>
                    <a:pt x="738759" y="597280"/>
                  </a:lnTo>
                  <a:lnTo>
                    <a:pt x="735457" y="598169"/>
                  </a:lnTo>
                  <a:lnTo>
                    <a:pt x="719074" y="609599"/>
                  </a:lnTo>
                  <a:lnTo>
                    <a:pt x="718058" y="608583"/>
                  </a:lnTo>
                  <a:lnTo>
                    <a:pt x="714502" y="604138"/>
                  </a:lnTo>
                  <a:lnTo>
                    <a:pt x="700913" y="587882"/>
                  </a:lnTo>
                  <a:lnTo>
                    <a:pt x="699897" y="585342"/>
                  </a:lnTo>
                  <a:lnTo>
                    <a:pt x="684403" y="566292"/>
                  </a:lnTo>
                  <a:lnTo>
                    <a:pt x="659892" y="536066"/>
                  </a:lnTo>
                  <a:lnTo>
                    <a:pt x="649732" y="522985"/>
                  </a:lnTo>
                  <a:lnTo>
                    <a:pt x="646938" y="519810"/>
                  </a:lnTo>
                  <a:lnTo>
                    <a:pt x="643509" y="515111"/>
                  </a:lnTo>
                  <a:lnTo>
                    <a:pt x="637921" y="506221"/>
                  </a:lnTo>
                  <a:lnTo>
                    <a:pt x="631571" y="497204"/>
                  </a:lnTo>
                  <a:lnTo>
                    <a:pt x="615696" y="478662"/>
                  </a:lnTo>
                  <a:lnTo>
                    <a:pt x="585978" y="444880"/>
                  </a:lnTo>
                  <a:lnTo>
                    <a:pt x="585597" y="444499"/>
                  </a:lnTo>
                  <a:lnTo>
                    <a:pt x="585216" y="444118"/>
                  </a:lnTo>
                  <a:lnTo>
                    <a:pt x="569087" y="426846"/>
                  </a:lnTo>
                  <a:lnTo>
                    <a:pt x="566293" y="420369"/>
                  </a:lnTo>
                  <a:lnTo>
                    <a:pt x="564515" y="415416"/>
                  </a:lnTo>
                  <a:lnTo>
                    <a:pt x="564515" y="410336"/>
                  </a:lnTo>
                  <a:lnTo>
                    <a:pt x="564642" y="405256"/>
                  </a:lnTo>
                  <a:lnTo>
                    <a:pt x="563499" y="402716"/>
                  </a:lnTo>
                  <a:lnTo>
                    <a:pt x="543560" y="391159"/>
                  </a:lnTo>
                  <a:lnTo>
                    <a:pt x="515493" y="373887"/>
                  </a:lnTo>
                  <a:lnTo>
                    <a:pt x="504317" y="367791"/>
                  </a:lnTo>
                  <a:lnTo>
                    <a:pt x="492379" y="362711"/>
                  </a:lnTo>
                  <a:lnTo>
                    <a:pt x="471932" y="353948"/>
                  </a:lnTo>
                  <a:lnTo>
                    <a:pt x="465963" y="351154"/>
                  </a:lnTo>
                  <a:lnTo>
                    <a:pt x="457200" y="348614"/>
                  </a:lnTo>
                  <a:lnTo>
                    <a:pt x="448183" y="345693"/>
                  </a:lnTo>
                  <a:lnTo>
                    <a:pt x="441071" y="344677"/>
                  </a:lnTo>
                  <a:lnTo>
                    <a:pt x="414782" y="336803"/>
                  </a:lnTo>
                  <a:lnTo>
                    <a:pt x="406781" y="332866"/>
                  </a:lnTo>
                  <a:lnTo>
                    <a:pt x="406019" y="331723"/>
                  </a:lnTo>
                  <a:lnTo>
                    <a:pt x="362077" y="309498"/>
                  </a:lnTo>
                  <a:lnTo>
                    <a:pt x="348488" y="302640"/>
                  </a:lnTo>
                  <a:lnTo>
                    <a:pt x="330581" y="302894"/>
                  </a:lnTo>
                  <a:lnTo>
                    <a:pt x="330581" y="303656"/>
                  </a:lnTo>
                  <a:lnTo>
                    <a:pt x="329946" y="304037"/>
                  </a:lnTo>
                  <a:lnTo>
                    <a:pt x="310261" y="304799"/>
                  </a:lnTo>
                  <a:lnTo>
                    <a:pt x="309880" y="303656"/>
                  </a:lnTo>
                  <a:lnTo>
                    <a:pt x="281178" y="304418"/>
                  </a:lnTo>
                  <a:lnTo>
                    <a:pt x="244348" y="309117"/>
                  </a:lnTo>
                  <a:lnTo>
                    <a:pt x="229616" y="315594"/>
                  </a:lnTo>
                  <a:lnTo>
                    <a:pt x="227457" y="316229"/>
                  </a:lnTo>
                  <a:lnTo>
                    <a:pt x="193802" y="350900"/>
                  </a:lnTo>
                  <a:lnTo>
                    <a:pt x="189230" y="358901"/>
                  </a:lnTo>
                  <a:lnTo>
                    <a:pt x="180848" y="369315"/>
                  </a:lnTo>
                  <a:lnTo>
                    <a:pt x="160147" y="393064"/>
                  </a:lnTo>
                  <a:lnTo>
                    <a:pt x="151130" y="402843"/>
                  </a:lnTo>
                  <a:lnTo>
                    <a:pt x="133858" y="421258"/>
                  </a:lnTo>
                  <a:lnTo>
                    <a:pt x="102362" y="470915"/>
                  </a:lnTo>
                  <a:lnTo>
                    <a:pt x="85598" y="497585"/>
                  </a:lnTo>
                  <a:lnTo>
                    <a:pt x="80264" y="505840"/>
                  </a:lnTo>
                  <a:lnTo>
                    <a:pt x="63881" y="531113"/>
                  </a:lnTo>
                  <a:lnTo>
                    <a:pt x="62484" y="531494"/>
                  </a:lnTo>
                  <a:lnTo>
                    <a:pt x="54356" y="545591"/>
                  </a:lnTo>
                  <a:lnTo>
                    <a:pt x="20447" y="539368"/>
                  </a:lnTo>
                  <a:lnTo>
                    <a:pt x="2667" y="507364"/>
                  </a:lnTo>
                  <a:lnTo>
                    <a:pt x="0" y="474979"/>
                  </a:lnTo>
                  <a:lnTo>
                    <a:pt x="6731" y="454151"/>
                  </a:lnTo>
                  <a:lnTo>
                    <a:pt x="30988" y="453008"/>
                  </a:lnTo>
                  <a:lnTo>
                    <a:pt x="35687" y="439673"/>
                  </a:lnTo>
                  <a:lnTo>
                    <a:pt x="35687" y="427100"/>
                  </a:lnTo>
                  <a:lnTo>
                    <a:pt x="48387" y="393826"/>
                  </a:lnTo>
                  <a:lnTo>
                    <a:pt x="57912" y="372490"/>
                  </a:lnTo>
                  <a:lnTo>
                    <a:pt x="75692" y="328421"/>
                  </a:lnTo>
                  <a:lnTo>
                    <a:pt x="75692" y="321436"/>
                  </a:lnTo>
                  <a:lnTo>
                    <a:pt x="86360" y="313943"/>
                  </a:lnTo>
                  <a:lnTo>
                    <a:pt x="91821" y="309498"/>
                  </a:lnTo>
                  <a:lnTo>
                    <a:pt x="124587" y="251078"/>
                  </a:lnTo>
                  <a:lnTo>
                    <a:pt x="131699" y="237362"/>
                  </a:lnTo>
                  <a:lnTo>
                    <a:pt x="145161" y="213867"/>
                  </a:lnTo>
                  <a:lnTo>
                    <a:pt x="165862" y="197357"/>
                  </a:lnTo>
                  <a:lnTo>
                    <a:pt x="161544" y="195198"/>
                  </a:lnTo>
                  <a:lnTo>
                    <a:pt x="148082" y="188975"/>
                  </a:lnTo>
                  <a:lnTo>
                    <a:pt x="153162" y="154050"/>
                  </a:lnTo>
                  <a:lnTo>
                    <a:pt x="178181" y="124205"/>
                  </a:lnTo>
                  <a:lnTo>
                    <a:pt x="207518" y="101600"/>
                  </a:lnTo>
                  <a:lnTo>
                    <a:pt x="211582" y="100583"/>
                  </a:lnTo>
                  <a:lnTo>
                    <a:pt x="225679" y="98551"/>
                  </a:lnTo>
                  <a:lnTo>
                    <a:pt x="269113" y="65531"/>
                  </a:lnTo>
                  <a:lnTo>
                    <a:pt x="291338" y="49021"/>
                  </a:lnTo>
                  <a:lnTo>
                    <a:pt x="315087" y="35305"/>
                  </a:lnTo>
                  <a:lnTo>
                    <a:pt x="346583" y="20065"/>
                  </a:lnTo>
                  <a:lnTo>
                    <a:pt x="353568" y="13461"/>
                  </a:lnTo>
                  <a:lnTo>
                    <a:pt x="356616" y="11049"/>
                  </a:lnTo>
                  <a:lnTo>
                    <a:pt x="382143" y="9525"/>
                  </a:lnTo>
                  <a:lnTo>
                    <a:pt x="406400" y="8889"/>
                  </a:lnTo>
                  <a:lnTo>
                    <a:pt x="434213" y="8127"/>
                  </a:lnTo>
                  <a:lnTo>
                    <a:pt x="501269" y="5841"/>
                  </a:lnTo>
                  <a:lnTo>
                    <a:pt x="555752" y="4190"/>
                  </a:lnTo>
                  <a:lnTo>
                    <a:pt x="605155" y="2412"/>
                  </a:lnTo>
                  <a:lnTo>
                    <a:pt x="613029" y="2158"/>
                  </a:lnTo>
                  <a:lnTo>
                    <a:pt x="686435" y="0"/>
                  </a:lnTo>
                  <a:lnTo>
                    <a:pt x="711454" y="7492"/>
                  </a:lnTo>
                  <a:lnTo>
                    <a:pt x="743077" y="31241"/>
                  </a:lnTo>
                  <a:lnTo>
                    <a:pt x="756031" y="69087"/>
                  </a:lnTo>
                  <a:lnTo>
                    <a:pt x="761365" y="108711"/>
                  </a:lnTo>
                  <a:lnTo>
                    <a:pt x="762000" y="134238"/>
                  </a:lnTo>
                  <a:lnTo>
                    <a:pt x="766572" y="146811"/>
                  </a:lnTo>
                  <a:lnTo>
                    <a:pt x="773811" y="156463"/>
                  </a:lnTo>
                  <a:lnTo>
                    <a:pt x="789686" y="167258"/>
                  </a:lnTo>
                  <a:lnTo>
                    <a:pt x="814197" y="175259"/>
                  </a:lnTo>
                  <a:lnTo>
                    <a:pt x="821563" y="189356"/>
                  </a:lnTo>
                  <a:lnTo>
                    <a:pt x="830199" y="205993"/>
                  </a:lnTo>
                  <a:lnTo>
                    <a:pt x="836041" y="238124"/>
                  </a:lnTo>
                  <a:lnTo>
                    <a:pt x="837946" y="266064"/>
                  </a:lnTo>
                  <a:lnTo>
                    <a:pt x="837819" y="299973"/>
                  </a:lnTo>
                  <a:lnTo>
                    <a:pt x="838708" y="308101"/>
                  </a:lnTo>
                  <a:lnTo>
                    <a:pt x="840867" y="339851"/>
                  </a:lnTo>
                  <a:lnTo>
                    <a:pt x="850138" y="423798"/>
                  </a:lnTo>
                  <a:lnTo>
                    <a:pt x="850265" y="428116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8381" y="567170"/>
              <a:ext cx="121080" cy="781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063604" y="501650"/>
              <a:ext cx="645160" cy="373380"/>
            </a:xfrm>
            <a:custGeom>
              <a:avLst/>
              <a:gdLst/>
              <a:ahLst/>
              <a:cxnLst/>
              <a:rect l="l" t="t" r="r" b="b"/>
              <a:pathLst>
                <a:path w="645159" h="373380">
                  <a:moveTo>
                    <a:pt x="644651" y="296672"/>
                  </a:moveTo>
                  <a:lnTo>
                    <a:pt x="630301" y="304419"/>
                  </a:lnTo>
                  <a:lnTo>
                    <a:pt x="623951" y="308483"/>
                  </a:lnTo>
                  <a:lnTo>
                    <a:pt x="603885" y="319404"/>
                  </a:lnTo>
                  <a:lnTo>
                    <a:pt x="599821" y="325247"/>
                  </a:lnTo>
                  <a:lnTo>
                    <a:pt x="590423" y="329184"/>
                  </a:lnTo>
                  <a:lnTo>
                    <a:pt x="528574" y="360172"/>
                  </a:lnTo>
                  <a:lnTo>
                    <a:pt x="476758" y="369950"/>
                  </a:lnTo>
                  <a:lnTo>
                    <a:pt x="471804" y="370459"/>
                  </a:lnTo>
                  <a:lnTo>
                    <a:pt x="465709" y="363220"/>
                  </a:lnTo>
                  <a:lnTo>
                    <a:pt x="453771" y="349885"/>
                  </a:lnTo>
                  <a:lnTo>
                    <a:pt x="427990" y="368300"/>
                  </a:lnTo>
                  <a:lnTo>
                    <a:pt x="424942" y="369950"/>
                  </a:lnTo>
                  <a:lnTo>
                    <a:pt x="417068" y="368935"/>
                  </a:lnTo>
                  <a:lnTo>
                    <a:pt x="412369" y="369570"/>
                  </a:lnTo>
                  <a:lnTo>
                    <a:pt x="412876" y="372999"/>
                  </a:lnTo>
                  <a:lnTo>
                    <a:pt x="410464" y="371855"/>
                  </a:lnTo>
                  <a:lnTo>
                    <a:pt x="402463" y="367919"/>
                  </a:lnTo>
                  <a:lnTo>
                    <a:pt x="374142" y="364998"/>
                  </a:lnTo>
                  <a:lnTo>
                    <a:pt x="364871" y="364363"/>
                  </a:lnTo>
                  <a:lnTo>
                    <a:pt x="357250" y="363600"/>
                  </a:lnTo>
                  <a:lnTo>
                    <a:pt x="349376" y="361950"/>
                  </a:lnTo>
                  <a:lnTo>
                    <a:pt x="347979" y="361569"/>
                  </a:lnTo>
                  <a:lnTo>
                    <a:pt x="351154" y="352044"/>
                  </a:lnTo>
                  <a:lnTo>
                    <a:pt x="306704" y="337312"/>
                  </a:lnTo>
                  <a:lnTo>
                    <a:pt x="261493" y="322072"/>
                  </a:lnTo>
                  <a:lnTo>
                    <a:pt x="206121" y="303529"/>
                  </a:lnTo>
                  <a:lnTo>
                    <a:pt x="190373" y="298196"/>
                  </a:lnTo>
                  <a:lnTo>
                    <a:pt x="143891" y="282448"/>
                  </a:lnTo>
                  <a:lnTo>
                    <a:pt x="129286" y="273176"/>
                  </a:lnTo>
                  <a:lnTo>
                    <a:pt x="99060" y="253619"/>
                  </a:lnTo>
                  <a:lnTo>
                    <a:pt x="76200" y="240664"/>
                  </a:lnTo>
                  <a:lnTo>
                    <a:pt x="56769" y="264540"/>
                  </a:lnTo>
                  <a:lnTo>
                    <a:pt x="44323" y="276098"/>
                  </a:lnTo>
                  <a:lnTo>
                    <a:pt x="17525" y="276733"/>
                  </a:lnTo>
                  <a:lnTo>
                    <a:pt x="16001" y="248158"/>
                  </a:lnTo>
                  <a:lnTo>
                    <a:pt x="27431" y="237871"/>
                  </a:lnTo>
                  <a:lnTo>
                    <a:pt x="29845" y="236727"/>
                  </a:lnTo>
                  <a:lnTo>
                    <a:pt x="18542" y="224282"/>
                  </a:lnTo>
                  <a:lnTo>
                    <a:pt x="16255" y="224027"/>
                  </a:lnTo>
                  <a:lnTo>
                    <a:pt x="0" y="227837"/>
                  </a:lnTo>
                  <a:lnTo>
                    <a:pt x="1143" y="226187"/>
                  </a:lnTo>
                  <a:lnTo>
                    <a:pt x="10922" y="211454"/>
                  </a:lnTo>
                  <a:lnTo>
                    <a:pt x="12953" y="208661"/>
                  </a:lnTo>
                  <a:lnTo>
                    <a:pt x="12953" y="207899"/>
                  </a:lnTo>
                  <a:lnTo>
                    <a:pt x="18542" y="200533"/>
                  </a:lnTo>
                  <a:lnTo>
                    <a:pt x="27304" y="188213"/>
                  </a:lnTo>
                  <a:lnTo>
                    <a:pt x="33654" y="176911"/>
                  </a:lnTo>
                  <a:lnTo>
                    <a:pt x="42037" y="161798"/>
                  </a:lnTo>
                  <a:lnTo>
                    <a:pt x="54610" y="141350"/>
                  </a:lnTo>
                  <a:lnTo>
                    <a:pt x="60198" y="132587"/>
                  </a:lnTo>
                  <a:lnTo>
                    <a:pt x="61341" y="131063"/>
                  </a:lnTo>
                  <a:lnTo>
                    <a:pt x="62356" y="131190"/>
                  </a:lnTo>
                  <a:lnTo>
                    <a:pt x="84836" y="106807"/>
                  </a:lnTo>
                  <a:lnTo>
                    <a:pt x="84454" y="106172"/>
                  </a:lnTo>
                  <a:lnTo>
                    <a:pt x="104140" y="85471"/>
                  </a:lnTo>
                  <a:lnTo>
                    <a:pt x="119888" y="69341"/>
                  </a:lnTo>
                  <a:lnTo>
                    <a:pt x="123317" y="65024"/>
                  </a:lnTo>
                  <a:lnTo>
                    <a:pt x="124078" y="63246"/>
                  </a:lnTo>
                  <a:lnTo>
                    <a:pt x="125095" y="62229"/>
                  </a:lnTo>
                  <a:lnTo>
                    <a:pt x="125856" y="60451"/>
                  </a:lnTo>
                  <a:lnTo>
                    <a:pt x="126873" y="54483"/>
                  </a:lnTo>
                  <a:lnTo>
                    <a:pt x="127635" y="52450"/>
                  </a:lnTo>
                  <a:lnTo>
                    <a:pt x="131445" y="45720"/>
                  </a:lnTo>
                  <a:lnTo>
                    <a:pt x="132842" y="42799"/>
                  </a:lnTo>
                  <a:lnTo>
                    <a:pt x="134112" y="41148"/>
                  </a:lnTo>
                  <a:lnTo>
                    <a:pt x="137033" y="37591"/>
                  </a:lnTo>
                  <a:lnTo>
                    <a:pt x="140462" y="34416"/>
                  </a:lnTo>
                  <a:lnTo>
                    <a:pt x="142240" y="32385"/>
                  </a:lnTo>
                  <a:lnTo>
                    <a:pt x="145034" y="31496"/>
                  </a:lnTo>
                  <a:lnTo>
                    <a:pt x="147574" y="29210"/>
                  </a:lnTo>
                  <a:lnTo>
                    <a:pt x="178689" y="4190"/>
                  </a:lnTo>
                  <a:lnTo>
                    <a:pt x="240156" y="1015"/>
                  </a:lnTo>
                  <a:lnTo>
                    <a:pt x="240538" y="1015"/>
                  </a:lnTo>
                  <a:lnTo>
                    <a:pt x="276987" y="0"/>
                  </a:lnTo>
                  <a:lnTo>
                    <a:pt x="280416" y="1650"/>
                  </a:lnTo>
                  <a:lnTo>
                    <a:pt x="281559" y="2032"/>
                  </a:lnTo>
                  <a:lnTo>
                    <a:pt x="281940" y="1397"/>
                  </a:lnTo>
                  <a:lnTo>
                    <a:pt x="283591" y="1270"/>
                  </a:lnTo>
                  <a:lnTo>
                    <a:pt x="305435" y="12191"/>
                  </a:lnTo>
                  <a:lnTo>
                    <a:pt x="309625" y="13208"/>
                  </a:lnTo>
                  <a:lnTo>
                    <a:pt x="318135" y="18541"/>
                  </a:lnTo>
                  <a:lnTo>
                    <a:pt x="322325" y="19938"/>
                  </a:lnTo>
                  <a:lnTo>
                    <a:pt x="326517" y="22351"/>
                  </a:lnTo>
                  <a:lnTo>
                    <a:pt x="332104" y="25526"/>
                  </a:lnTo>
                  <a:lnTo>
                    <a:pt x="333883" y="27304"/>
                  </a:lnTo>
                  <a:lnTo>
                    <a:pt x="352171" y="33782"/>
                  </a:lnTo>
                  <a:lnTo>
                    <a:pt x="362203" y="37464"/>
                  </a:lnTo>
                  <a:lnTo>
                    <a:pt x="402590" y="66675"/>
                  </a:lnTo>
                  <a:lnTo>
                    <a:pt x="412369" y="73533"/>
                  </a:lnTo>
                  <a:lnTo>
                    <a:pt x="413130" y="74167"/>
                  </a:lnTo>
                  <a:lnTo>
                    <a:pt x="425069" y="79375"/>
                  </a:lnTo>
                  <a:lnTo>
                    <a:pt x="439420" y="88519"/>
                  </a:lnTo>
                  <a:lnTo>
                    <a:pt x="443992" y="90804"/>
                  </a:lnTo>
                  <a:lnTo>
                    <a:pt x="448183" y="93090"/>
                  </a:lnTo>
                  <a:lnTo>
                    <a:pt x="460501" y="97409"/>
                  </a:lnTo>
                  <a:lnTo>
                    <a:pt x="487425" y="111125"/>
                  </a:lnTo>
                  <a:lnTo>
                    <a:pt x="503554" y="126873"/>
                  </a:lnTo>
                  <a:lnTo>
                    <a:pt x="507492" y="132079"/>
                  </a:lnTo>
                  <a:lnTo>
                    <a:pt x="508889" y="134620"/>
                  </a:lnTo>
                  <a:lnTo>
                    <a:pt x="519938" y="146685"/>
                  </a:lnTo>
                  <a:lnTo>
                    <a:pt x="520319" y="147192"/>
                  </a:lnTo>
                  <a:lnTo>
                    <a:pt x="528066" y="155701"/>
                  </a:lnTo>
                  <a:lnTo>
                    <a:pt x="531241" y="159512"/>
                  </a:lnTo>
                  <a:lnTo>
                    <a:pt x="557656" y="187705"/>
                  </a:lnTo>
                  <a:lnTo>
                    <a:pt x="561848" y="194055"/>
                  </a:lnTo>
                  <a:lnTo>
                    <a:pt x="561467" y="195199"/>
                  </a:lnTo>
                  <a:lnTo>
                    <a:pt x="562864" y="197230"/>
                  </a:lnTo>
                  <a:lnTo>
                    <a:pt x="568451" y="203580"/>
                  </a:lnTo>
                  <a:lnTo>
                    <a:pt x="575818" y="213360"/>
                  </a:lnTo>
                  <a:lnTo>
                    <a:pt x="578230" y="217677"/>
                  </a:lnTo>
                  <a:lnTo>
                    <a:pt x="582168" y="222885"/>
                  </a:lnTo>
                  <a:lnTo>
                    <a:pt x="592581" y="235203"/>
                  </a:lnTo>
                  <a:lnTo>
                    <a:pt x="618871" y="266064"/>
                  </a:lnTo>
                  <a:lnTo>
                    <a:pt x="622808" y="271779"/>
                  </a:lnTo>
                  <a:lnTo>
                    <a:pt x="627634" y="279780"/>
                  </a:lnTo>
                  <a:lnTo>
                    <a:pt x="630047" y="282701"/>
                  </a:lnTo>
                  <a:lnTo>
                    <a:pt x="632968" y="283972"/>
                  </a:lnTo>
                  <a:lnTo>
                    <a:pt x="644651" y="296672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061445" y="496950"/>
              <a:ext cx="649605" cy="302260"/>
            </a:xfrm>
            <a:custGeom>
              <a:avLst/>
              <a:gdLst/>
              <a:ahLst/>
              <a:cxnLst/>
              <a:rect l="l" t="t" r="r" b="b"/>
              <a:pathLst>
                <a:path w="649604" h="302259">
                  <a:moveTo>
                    <a:pt x="0" y="228219"/>
                  </a:moveTo>
                  <a:lnTo>
                    <a:pt x="68960" y="121920"/>
                  </a:lnTo>
                  <a:lnTo>
                    <a:pt x="160908" y="14350"/>
                  </a:lnTo>
                  <a:lnTo>
                    <a:pt x="241426" y="0"/>
                  </a:lnTo>
                  <a:lnTo>
                    <a:pt x="296036" y="5207"/>
                  </a:lnTo>
                  <a:lnTo>
                    <a:pt x="404749" y="59816"/>
                  </a:lnTo>
                  <a:lnTo>
                    <a:pt x="427735" y="77597"/>
                  </a:lnTo>
                  <a:lnTo>
                    <a:pt x="443483" y="87122"/>
                  </a:lnTo>
                  <a:lnTo>
                    <a:pt x="488569" y="108712"/>
                  </a:lnTo>
                  <a:lnTo>
                    <a:pt x="649604" y="301878"/>
                  </a:lnTo>
                </a:path>
              </a:pathLst>
            </a:custGeom>
            <a:ln w="16216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46712" y="312165"/>
              <a:ext cx="124586" cy="11607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004175" y="4184650"/>
            <a:ext cx="1427480" cy="381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Éléments</a:t>
            </a:r>
            <a:r>
              <a:rPr dirty="0" sz="1000" spc="-4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techniques</a:t>
            </a:r>
            <a:endParaRPr sz="1000">
              <a:latin typeface="Montserrat"/>
              <a:cs typeface="Montserrat"/>
            </a:endParaRPr>
          </a:p>
          <a:p>
            <a:pPr marL="19050">
              <a:lnSpc>
                <a:spcPct val="100000"/>
              </a:lnSpc>
              <a:spcBef>
                <a:spcPts val="765"/>
              </a:spcBef>
            </a:pP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Surface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totale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: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440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10525" y="4671212"/>
            <a:ext cx="1384300" cy="55435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u="sng" sz="700" spc="-20">
                <a:solidFill>
                  <a:srgbClr val="122942"/>
                </a:solidFill>
                <a:uFill>
                  <a:solidFill>
                    <a:srgbClr val="122942"/>
                  </a:solidFill>
                </a:uFill>
                <a:latin typeface="Montserrat"/>
                <a:cs typeface="Montserrat"/>
              </a:rPr>
              <a:t>YouFirst</a:t>
            </a:r>
            <a:r>
              <a:rPr dirty="0" u="sng" sz="700" spc="15">
                <a:solidFill>
                  <a:srgbClr val="122942"/>
                </a:solidFill>
                <a:uFill>
                  <a:solidFill>
                    <a:srgbClr val="122942"/>
                  </a:solidFill>
                </a:uFill>
                <a:latin typeface="Montserrat"/>
                <a:cs typeface="Montserrat"/>
              </a:rPr>
              <a:t> </a:t>
            </a:r>
            <a:r>
              <a:rPr dirty="0" u="sng" sz="700" spc="-10">
                <a:solidFill>
                  <a:srgbClr val="122942"/>
                </a:solidFill>
                <a:uFill>
                  <a:solidFill>
                    <a:srgbClr val="122942"/>
                  </a:solidFill>
                </a:uFill>
                <a:latin typeface="Montserrat"/>
                <a:cs typeface="Montserrat"/>
              </a:rPr>
              <a:t>Café </a:t>
            </a:r>
            <a:r>
              <a:rPr dirty="0" u="none" sz="700" spc="-5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Surface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150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endParaRPr sz="700">
              <a:latin typeface="Montserrat"/>
              <a:cs typeface="Montserrat"/>
            </a:endParaRPr>
          </a:p>
          <a:p>
            <a:pPr marL="12700" marR="5080">
              <a:lnSpc>
                <a:spcPts val="1040"/>
              </a:lnSpc>
              <a:spcBef>
                <a:spcPts val="60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Hauteur</a:t>
            </a:r>
            <a:r>
              <a:rPr dirty="0" sz="700" spc="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sous plafond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2,4m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Capacitaire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15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100 places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debout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07146" y="4034028"/>
            <a:ext cx="3113405" cy="0"/>
          </a:xfrm>
          <a:custGeom>
            <a:avLst/>
            <a:gdLst/>
            <a:ahLst/>
            <a:cxnLst/>
            <a:rect l="l" t="t" r="r" b="b"/>
            <a:pathLst>
              <a:path w="3113404" h="0">
                <a:moveTo>
                  <a:pt x="0" y="0"/>
                </a:moveTo>
                <a:lnTo>
                  <a:pt x="3113151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945881" y="2515361"/>
            <a:ext cx="3645535" cy="135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propos</a:t>
            </a:r>
            <a:r>
              <a:rPr dirty="0" sz="1000" spc="-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1000" spc="-1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lieu</a:t>
            </a:r>
            <a:endParaRPr sz="1000">
              <a:latin typeface="Montserrat"/>
              <a:cs typeface="Montserrat"/>
            </a:endParaRPr>
          </a:p>
          <a:p>
            <a:pPr marL="12700" marR="5080">
              <a:lnSpc>
                <a:spcPct val="150000"/>
              </a:lnSpc>
              <a:spcBef>
                <a:spcPts val="880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Rue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des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Capucines, une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connectivité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 optimale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aux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transports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en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commun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une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proximité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avec</a:t>
            </a:r>
            <a:r>
              <a:rPr dirty="0" sz="700" spc="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les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commodités variées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440 m²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disponibles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Au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cœur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d'un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quartier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dynamique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urbain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Siège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Gecina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Conférences,</a:t>
            </a:r>
            <a:r>
              <a:rPr dirty="0" sz="700" spc="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présentations,</a:t>
            </a:r>
            <a:r>
              <a:rPr dirty="0" sz="700" spc="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receptions,</a:t>
            </a:r>
            <a:r>
              <a:rPr dirty="0" sz="700" spc="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cocktails,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50">
                <a:solidFill>
                  <a:srgbClr val="122941"/>
                </a:solidFill>
                <a:latin typeface="Montserrat"/>
                <a:cs typeface="Montserrat"/>
              </a:rPr>
              <a:t>…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Disponible</a:t>
            </a:r>
            <a:r>
              <a:rPr dirty="0" sz="700" spc="-3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jusqu’en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2025</a:t>
            </a:r>
            <a:endParaRPr sz="700">
              <a:latin typeface="Montserrat"/>
              <a:cs typeface="Montserra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776971" y="3150318"/>
            <a:ext cx="106680" cy="260985"/>
            <a:chOff x="7776971" y="3150318"/>
            <a:chExt cx="106680" cy="26098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797" y="3150318"/>
              <a:ext cx="96020" cy="1126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6971" y="3303959"/>
              <a:ext cx="106081" cy="106752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87385" y="3614441"/>
            <a:ext cx="95643" cy="9357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79234" y="3756888"/>
            <a:ext cx="87536" cy="11445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75702" y="3459962"/>
            <a:ext cx="96276" cy="7534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92084" y="2823146"/>
            <a:ext cx="90990" cy="135191"/>
          </a:xfrm>
          <a:prstGeom prst="rect">
            <a:avLst/>
          </a:prstGeom>
        </p:spPr>
      </p:pic>
      <p:pic>
        <p:nvPicPr>
          <p:cNvPr id="28" name="object 28" descr="Siège de Gecina entrée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76729" y="4312513"/>
            <a:ext cx="2743199" cy="14859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9631806" y="4668672"/>
            <a:ext cx="1892300" cy="94932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u="sng" sz="700" spc="-20">
                <a:solidFill>
                  <a:srgbClr val="122942"/>
                </a:solidFill>
                <a:uFill>
                  <a:solidFill>
                    <a:srgbClr val="122942"/>
                  </a:solidFill>
                </a:uFill>
                <a:latin typeface="Montserrat"/>
                <a:cs typeface="Montserrat"/>
              </a:rPr>
              <a:t>Auditorium</a:t>
            </a:r>
            <a:r>
              <a:rPr dirty="0" u="sng" sz="700" spc="40">
                <a:solidFill>
                  <a:srgbClr val="122942"/>
                </a:solidFill>
                <a:uFill>
                  <a:solidFill>
                    <a:srgbClr val="122942"/>
                  </a:solidFill>
                </a:uFill>
                <a:latin typeface="Montserrat"/>
                <a:cs typeface="Montserrat"/>
              </a:rPr>
              <a:t> </a:t>
            </a:r>
            <a:r>
              <a:rPr dirty="0" u="none" sz="700" spc="-5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Surface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: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110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endParaRPr sz="700">
              <a:latin typeface="Montserrat"/>
              <a:cs typeface="Montserrat"/>
            </a:endParaRPr>
          </a:p>
          <a:p>
            <a:pPr marL="12700" marR="5080">
              <a:lnSpc>
                <a:spcPct val="124300"/>
              </a:lnSpc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Hauteur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sous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plafond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entre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2,2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4,9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50">
                <a:solidFill>
                  <a:srgbClr val="122942"/>
                </a:solidFill>
                <a:latin typeface="Montserrat"/>
                <a:cs typeface="Montserrat"/>
              </a:rPr>
              <a:t>m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Estrade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: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22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Capacitaire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100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places</a:t>
            </a:r>
            <a:endParaRPr sz="700">
              <a:latin typeface="Montserrat"/>
              <a:cs typeface="Montserrat"/>
            </a:endParaRPr>
          </a:p>
          <a:p>
            <a:pPr marL="12700" marR="508634">
              <a:lnSpc>
                <a:spcPct val="124300"/>
              </a:lnSpc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Ecran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LED</a:t>
            </a:r>
            <a:r>
              <a:rPr dirty="0" sz="700" spc="1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dernière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génération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Sonorisation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haut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de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gamme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85125" y="5330469"/>
            <a:ext cx="1415415" cy="42037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dirty="0" u="sng" sz="700" spc="-20">
                <a:solidFill>
                  <a:srgbClr val="122942"/>
                </a:solidFill>
                <a:uFill>
                  <a:solidFill>
                    <a:srgbClr val="122942"/>
                  </a:solidFill>
                </a:uFill>
                <a:latin typeface="Montserrat"/>
                <a:cs typeface="Montserrat"/>
              </a:rPr>
              <a:t>Terrasse</a:t>
            </a:r>
            <a:r>
              <a:rPr dirty="0" u="sng" sz="700" spc="25">
                <a:solidFill>
                  <a:srgbClr val="122942"/>
                </a:solidFill>
                <a:uFill>
                  <a:solidFill>
                    <a:srgbClr val="122942"/>
                  </a:solidFill>
                </a:uFill>
                <a:latin typeface="Montserrat"/>
                <a:cs typeface="Montserrat"/>
              </a:rPr>
              <a:t> </a:t>
            </a:r>
            <a:r>
              <a:rPr dirty="0" u="none" sz="700" spc="-5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endParaRPr sz="700">
              <a:latin typeface="Montserrat"/>
              <a:cs typeface="Montserrat"/>
            </a:endParaRPr>
          </a:p>
          <a:p>
            <a:pPr marL="38100" marR="30480">
              <a:lnSpc>
                <a:spcPts val="1040"/>
              </a:lnSpc>
              <a:spcBef>
                <a:spcPts val="60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Situé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au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6</a:t>
            </a:r>
            <a:r>
              <a:rPr dirty="0" baseline="24691" sz="675">
                <a:solidFill>
                  <a:srgbClr val="122942"/>
                </a:solidFill>
                <a:latin typeface="Montserrat"/>
                <a:cs typeface="Montserrat"/>
              </a:rPr>
              <a:t>ème</a:t>
            </a:r>
            <a:r>
              <a:rPr dirty="0" baseline="24691" sz="675" spc="67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étage,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rue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Volney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Surface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180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endParaRPr sz="700">
              <a:latin typeface="Montserrat"/>
              <a:cs typeface="Montserrat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56816" y="2326385"/>
            <a:ext cx="2870327" cy="183832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37759" y="2326513"/>
            <a:ext cx="1843405" cy="2495042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670933" y="4945430"/>
            <a:ext cx="2257297" cy="15314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8518" y="2114042"/>
            <a:ext cx="9963150" cy="4601210"/>
            <a:chOff x="588518" y="2114042"/>
            <a:chExt cx="9963150" cy="4601210"/>
          </a:xfrm>
        </p:grpSpPr>
        <p:pic>
          <p:nvPicPr>
            <p:cNvPr id="3" name="object 3" descr="Une image contenant intérieur, mur, pièce, escaliers  Description générée automatiquement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0001" y="4952873"/>
              <a:ext cx="2557526" cy="16760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518" y="2188425"/>
              <a:ext cx="3621404" cy="45267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2332" y="3996715"/>
              <a:ext cx="2138680" cy="26435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72332" y="3996715"/>
              <a:ext cx="2138680" cy="2643505"/>
            </a:xfrm>
            <a:custGeom>
              <a:avLst/>
              <a:gdLst/>
              <a:ahLst/>
              <a:cxnLst/>
              <a:rect l="l" t="t" r="r" b="b"/>
              <a:pathLst>
                <a:path w="2138679" h="2643504">
                  <a:moveTo>
                    <a:pt x="0" y="2643505"/>
                  </a:moveTo>
                  <a:lnTo>
                    <a:pt x="2138680" y="2643505"/>
                  </a:lnTo>
                  <a:lnTo>
                    <a:pt x="2138680" y="0"/>
                  </a:lnTo>
                  <a:lnTo>
                    <a:pt x="0" y="0"/>
                  </a:lnTo>
                  <a:lnTo>
                    <a:pt x="0" y="2643505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5295" y="2114042"/>
              <a:ext cx="2743200" cy="18287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438262" y="3955796"/>
              <a:ext cx="3113405" cy="0"/>
            </a:xfrm>
            <a:custGeom>
              <a:avLst/>
              <a:gdLst/>
              <a:ahLst/>
              <a:cxnLst/>
              <a:rect l="l" t="t" r="r" b="b"/>
              <a:pathLst>
                <a:path w="3113404" h="0">
                  <a:moveTo>
                    <a:pt x="0" y="0"/>
                  </a:moveTo>
                  <a:lnTo>
                    <a:pt x="3113151" y="0"/>
                  </a:lnTo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4019" y="2886539"/>
              <a:ext cx="96020" cy="1126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9164" y="3506872"/>
              <a:ext cx="95643" cy="93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81013" y="3649446"/>
              <a:ext cx="87536" cy="1144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78750" y="3176959"/>
              <a:ext cx="106081" cy="1067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77481" y="3352520"/>
              <a:ext cx="96276" cy="753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74306" y="2715704"/>
              <a:ext cx="90990" cy="13519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2904" y="2421833"/>
            <a:ext cx="179705" cy="1858010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70">
                <a:solidFill>
                  <a:srgbClr val="122942"/>
                </a:solidFill>
                <a:latin typeface="Montserrat"/>
                <a:cs typeface="Montserrat"/>
              </a:rPr>
              <a:t>03</a:t>
            </a:r>
            <a:r>
              <a:rPr dirty="0" sz="1000" spc="29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//</a:t>
            </a:r>
            <a:r>
              <a:rPr dirty="0" sz="1000" spc="1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8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22390" y="1705482"/>
            <a:ext cx="4456430" cy="0"/>
          </a:xfrm>
          <a:custGeom>
            <a:avLst/>
            <a:gdLst/>
            <a:ahLst/>
            <a:cxnLst/>
            <a:rect l="l" t="t" r="r" b="b"/>
            <a:pathLst>
              <a:path w="4456430" h="0">
                <a:moveTo>
                  <a:pt x="0" y="0"/>
                </a:moveTo>
                <a:lnTo>
                  <a:pt x="4456176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406633" y="1716404"/>
            <a:ext cx="5753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00ACA8"/>
                </a:solidFill>
                <a:latin typeface="Blacker Pro Dis Hv"/>
                <a:cs typeface="Blacker Pro Dis Hv"/>
              </a:rPr>
              <a:t>2025</a:t>
            </a:r>
            <a:endParaRPr sz="1800">
              <a:latin typeface="Blacker Pro Dis Hv"/>
              <a:cs typeface="Blacker Pro Dis Hv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01992" y="324827"/>
            <a:ext cx="1382649" cy="58182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62939" y="652398"/>
            <a:ext cx="574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ACA9"/>
                </a:solidFill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872978" y="409194"/>
            <a:ext cx="862965" cy="689610"/>
            <a:chOff x="10872978" y="409194"/>
            <a:chExt cx="862965" cy="689610"/>
          </a:xfrm>
        </p:grpSpPr>
        <p:sp>
          <p:nvSpPr>
            <p:cNvPr id="22" name="object 22"/>
            <p:cNvSpPr/>
            <p:nvPr/>
          </p:nvSpPr>
          <p:spPr>
            <a:xfrm>
              <a:off x="10879328" y="415544"/>
              <a:ext cx="850265" cy="595630"/>
            </a:xfrm>
            <a:custGeom>
              <a:avLst/>
              <a:gdLst/>
              <a:ahLst/>
              <a:cxnLst/>
              <a:rect l="l" t="t" r="r" b="b"/>
              <a:pathLst>
                <a:path w="850265" h="595630">
                  <a:moveTo>
                    <a:pt x="850265" y="417829"/>
                  </a:moveTo>
                  <a:lnTo>
                    <a:pt x="848232" y="433958"/>
                  </a:lnTo>
                  <a:lnTo>
                    <a:pt x="846836" y="445642"/>
                  </a:lnTo>
                  <a:lnTo>
                    <a:pt x="840358" y="477646"/>
                  </a:lnTo>
                  <a:lnTo>
                    <a:pt x="829182" y="528446"/>
                  </a:lnTo>
                  <a:lnTo>
                    <a:pt x="824611" y="533907"/>
                  </a:lnTo>
                  <a:lnTo>
                    <a:pt x="817626" y="531240"/>
                  </a:lnTo>
                  <a:lnTo>
                    <a:pt x="811022" y="527303"/>
                  </a:lnTo>
                  <a:lnTo>
                    <a:pt x="805815" y="527303"/>
                  </a:lnTo>
                  <a:lnTo>
                    <a:pt x="802258" y="532002"/>
                  </a:lnTo>
                  <a:lnTo>
                    <a:pt x="788924" y="540384"/>
                  </a:lnTo>
                  <a:lnTo>
                    <a:pt x="787526" y="539114"/>
                  </a:lnTo>
                  <a:lnTo>
                    <a:pt x="785114" y="535431"/>
                  </a:lnTo>
                  <a:lnTo>
                    <a:pt x="783463" y="535177"/>
                  </a:lnTo>
                  <a:lnTo>
                    <a:pt x="776097" y="539622"/>
                  </a:lnTo>
                  <a:lnTo>
                    <a:pt x="760222" y="548131"/>
                  </a:lnTo>
                  <a:lnTo>
                    <a:pt x="755015" y="552068"/>
                  </a:lnTo>
                  <a:lnTo>
                    <a:pt x="759078" y="562990"/>
                  </a:lnTo>
                  <a:lnTo>
                    <a:pt x="761111" y="571500"/>
                  </a:lnTo>
                  <a:lnTo>
                    <a:pt x="762507" y="574547"/>
                  </a:lnTo>
                  <a:lnTo>
                    <a:pt x="759841" y="575690"/>
                  </a:lnTo>
                  <a:lnTo>
                    <a:pt x="752221" y="578357"/>
                  </a:lnTo>
                  <a:lnTo>
                    <a:pt x="744220" y="581786"/>
                  </a:lnTo>
                  <a:lnTo>
                    <a:pt x="738758" y="582929"/>
                  </a:lnTo>
                  <a:lnTo>
                    <a:pt x="735456" y="583945"/>
                  </a:lnTo>
                  <a:lnTo>
                    <a:pt x="719074" y="595121"/>
                  </a:lnTo>
                  <a:lnTo>
                    <a:pt x="718057" y="593978"/>
                  </a:lnTo>
                  <a:lnTo>
                    <a:pt x="714628" y="589660"/>
                  </a:lnTo>
                  <a:lnTo>
                    <a:pt x="700913" y="573913"/>
                  </a:lnTo>
                  <a:lnTo>
                    <a:pt x="699897" y="571372"/>
                  </a:lnTo>
                  <a:lnTo>
                    <a:pt x="684402" y="552830"/>
                  </a:lnTo>
                  <a:lnTo>
                    <a:pt x="660019" y="523239"/>
                  </a:lnTo>
                  <a:lnTo>
                    <a:pt x="649858" y="510539"/>
                  </a:lnTo>
                  <a:lnTo>
                    <a:pt x="647065" y="507364"/>
                  </a:lnTo>
                  <a:lnTo>
                    <a:pt x="643508" y="502792"/>
                  </a:lnTo>
                  <a:lnTo>
                    <a:pt x="637921" y="494029"/>
                  </a:lnTo>
                  <a:lnTo>
                    <a:pt x="631571" y="485266"/>
                  </a:lnTo>
                  <a:lnTo>
                    <a:pt x="615696" y="467232"/>
                  </a:lnTo>
                  <a:lnTo>
                    <a:pt x="585977" y="434339"/>
                  </a:lnTo>
                  <a:lnTo>
                    <a:pt x="585724" y="433958"/>
                  </a:lnTo>
                  <a:lnTo>
                    <a:pt x="585343" y="433450"/>
                  </a:lnTo>
                  <a:lnTo>
                    <a:pt x="569214" y="416559"/>
                  </a:lnTo>
                  <a:lnTo>
                    <a:pt x="566293" y="410336"/>
                  </a:lnTo>
                  <a:lnTo>
                    <a:pt x="564642" y="405383"/>
                  </a:lnTo>
                  <a:lnTo>
                    <a:pt x="564642" y="400557"/>
                  </a:lnTo>
                  <a:lnTo>
                    <a:pt x="564642" y="395604"/>
                  </a:lnTo>
                  <a:lnTo>
                    <a:pt x="563499" y="393064"/>
                  </a:lnTo>
                  <a:lnTo>
                    <a:pt x="543560" y="381888"/>
                  </a:lnTo>
                  <a:lnTo>
                    <a:pt x="515493" y="364997"/>
                  </a:lnTo>
                  <a:lnTo>
                    <a:pt x="504317" y="359028"/>
                  </a:lnTo>
                  <a:lnTo>
                    <a:pt x="492505" y="354075"/>
                  </a:lnTo>
                  <a:lnTo>
                    <a:pt x="472058" y="345566"/>
                  </a:lnTo>
                  <a:lnTo>
                    <a:pt x="465963" y="342772"/>
                  </a:lnTo>
                  <a:lnTo>
                    <a:pt x="457200" y="340232"/>
                  </a:lnTo>
                  <a:lnTo>
                    <a:pt x="448182" y="337438"/>
                  </a:lnTo>
                  <a:lnTo>
                    <a:pt x="441198" y="336422"/>
                  </a:lnTo>
                  <a:lnTo>
                    <a:pt x="414908" y="328675"/>
                  </a:lnTo>
                  <a:lnTo>
                    <a:pt x="406780" y="324865"/>
                  </a:lnTo>
                  <a:lnTo>
                    <a:pt x="406019" y="323850"/>
                  </a:lnTo>
                  <a:lnTo>
                    <a:pt x="362076" y="302132"/>
                  </a:lnTo>
                  <a:lnTo>
                    <a:pt x="348488" y="295401"/>
                  </a:lnTo>
                  <a:lnTo>
                    <a:pt x="330580" y="295655"/>
                  </a:lnTo>
                  <a:lnTo>
                    <a:pt x="330580" y="296417"/>
                  </a:lnTo>
                  <a:lnTo>
                    <a:pt x="329946" y="296798"/>
                  </a:lnTo>
                  <a:lnTo>
                    <a:pt x="310261" y="297433"/>
                  </a:lnTo>
                  <a:lnTo>
                    <a:pt x="310006" y="296417"/>
                  </a:lnTo>
                  <a:lnTo>
                    <a:pt x="281177" y="297179"/>
                  </a:lnTo>
                  <a:lnTo>
                    <a:pt x="244348" y="301751"/>
                  </a:lnTo>
                  <a:lnTo>
                    <a:pt x="229616" y="308101"/>
                  </a:lnTo>
                  <a:lnTo>
                    <a:pt x="227456" y="308736"/>
                  </a:lnTo>
                  <a:lnTo>
                    <a:pt x="193801" y="342518"/>
                  </a:lnTo>
                  <a:lnTo>
                    <a:pt x="189229" y="350392"/>
                  </a:lnTo>
                  <a:lnTo>
                    <a:pt x="180848" y="360425"/>
                  </a:lnTo>
                  <a:lnTo>
                    <a:pt x="160147" y="383666"/>
                  </a:lnTo>
                  <a:lnTo>
                    <a:pt x="151129" y="393191"/>
                  </a:lnTo>
                  <a:lnTo>
                    <a:pt x="133857" y="411098"/>
                  </a:lnTo>
                  <a:lnTo>
                    <a:pt x="102362" y="459613"/>
                  </a:lnTo>
                  <a:lnTo>
                    <a:pt x="85598" y="485775"/>
                  </a:lnTo>
                  <a:lnTo>
                    <a:pt x="80264" y="493775"/>
                  </a:lnTo>
                  <a:lnTo>
                    <a:pt x="63880" y="518413"/>
                  </a:lnTo>
                  <a:lnTo>
                    <a:pt x="62483" y="518794"/>
                  </a:lnTo>
                  <a:lnTo>
                    <a:pt x="54355" y="532510"/>
                  </a:lnTo>
                  <a:lnTo>
                    <a:pt x="20447" y="526414"/>
                  </a:lnTo>
                  <a:lnTo>
                    <a:pt x="2794" y="495300"/>
                  </a:lnTo>
                  <a:lnTo>
                    <a:pt x="0" y="463676"/>
                  </a:lnTo>
                  <a:lnTo>
                    <a:pt x="6730" y="443356"/>
                  </a:lnTo>
                  <a:lnTo>
                    <a:pt x="30988" y="442213"/>
                  </a:lnTo>
                  <a:lnTo>
                    <a:pt x="35814" y="429132"/>
                  </a:lnTo>
                  <a:lnTo>
                    <a:pt x="35814" y="416940"/>
                  </a:lnTo>
                  <a:lnTo>
                    <a:pt x="48387" y="384428"/>
                  </a:lnTo>
                  <a:lnTo>
                    <a:pt x="57912" y="363600"/>
                  </a:lnTo>
                  <a:lnTo>
                    <a:pt x="75692" y="320547"/>
                  </a:lnTo>
                  <a:lnTo>
                    <a:pt x="75692" y="313816"/>
                  </a:lnTo>
                  <a:lnTo>
                    <a:pt x="86360" y="306450"/>
                  </a:lnTo>
                  <a:lnTo>
                    <a:pt x="91821" y="302132"/>
                  </a:lnTo>
                  <a:lnTo>
                    <a:pt x="124714" y="245109"/>
                  </a:lnTo>
                  <a:lnTo>
                    <a:pt x="131825" y="231647"/>
                  </a:lnTo>
                  <a:lnTo>
                    <a:pt x="145161" y="208660"/>
                  </a:lnTo>
                  <a:lnTo>
                    <a:pt x="165862" y="192658"/>
                  </a:lnTo>
                  <a:lnTo>
                    <a:pt x="161544" y="190500"/>
                  </a:lnTo>
                  <a:lnTo>
                    <a:pt x="148081" y="184530"/>
                  </a:lnTo>
                  <a:lnTo>
                    <a:pt x="153289" y="150367"/>
                  </a:lnTo>
                  <a:lnTo>
                    <a:pt x="178180" y="121284"/>
                  </a:lnTo>
                  <a:lnTo>
                    <a:pt x="207645" y="99186"/>
                  </a:lnTo>
                  <a:lnTo>
                    <a:pt x="211581" y="98170"/>
                  </a:lnTo>
                  <a:lnTo>
                    <a:pt x="225678" y="96138"/>
                  </a:lnTo>
                  <a:lnTo>
                    <a:pt x="269113" y="64007"/>
                  </a:lnTo>
                  <a:lnTo>
                    <a:pt x="291338" y="47878"/>
                  </a:lnTo>
                  <a:lnTo>
                    <a:pt x="315214" y="34416"/>
                  </a:lnTo>
                  <a:lnTo>
                    <a:pt x="346582" y="19557"/>
                  </a:lnTo>
                  <a:lnTo>
                    <a:pt x="353568" y="13207"/>
                  </a:lnTo>
                  <a:lnTo>
                    <a:pt x="356616" y="10794"/>
                  </a:lnTo>
                  <a:lnTo>
                    <a:pt x="382143" y="9397"/>
                  </a:lnTo>
                  <a:lnTo>
                    <a:pt x="406400" y="8762"/>
                  </a:lnTo>
                  <a:lnTo>
                    <a:pt x="434213" y="8000"/>
                  </a:lnTo>
                  <a:lnTo>
                    <a:pt x="501269" y="5714"/>
                  </a:lnTo>
                  <a:lnTo>
                    <a:pt x="555878" y="4063"/>
                  </a:lnTo>
                  <a:lnTo>
                    <a:pt x="605154" y="2412"/>
                  </a:lnTo>
                  <a:lnTo>
                    <a:pt x="613028" y="2031"/>
                  </a:lnTo>
                  <a:lnTo>
                    <a:pt x="686435" y="0"/>
                  </a:lnTo>
                  <a:lnTo>
                    <a:pt x="711453" y="7238"/>
                  </a:lnTo>
                  <a:lnTo>
                    <a:pt x="743076" y="30479"/>
                  </a:lnTo>
                  <a:lnTo>
                    <a:pt x="756030" y="67436"/>
                  </a:lnTo>
                  <a:lnTo>
                    <a:pt x="761492" y="106044"/>
                  </a:lnTo>
                  <a:lnTo>
                    <a:pt x="762126" y="130936"/>
                  </a:lnTo>
                  <a:lnTo>
                    <a:pt x="766699" y="143255"/>
                  </a:lnTo>
                  <a:lnTo>
                    <a:pt x="773811" y="152653"/>
                  </a:lnTo>
                  <a:lnTo>
                    <a:pt x="789686" y="163194"/>
                  </a:lnTo>
                  <a:lnTo>
                    <a:pt x="814197" y="171068"/>
                  </a:lnTo>
                  <a:lnTo>
                    <a:pt x="821563" y="184784"/>
                  </a:lnTo>
                  <a:lnTo>
                    <a:pt x="830199" y="201040"/>
                  </a:lnTo>
                  <a:lnTo>
                    <a:pt x="836041" y="232409"/>
                  </a:lnTo>
                  <a:lnTo>
                    <a:pt x="838073" y="259714"/>
                  </a:lnTo>
                  <a:lnTo>
                    <a:pt x="837819" y="292861"/>
                  </a:lnTo>
                  <a:lnTo>
                    <a:pt x="838707" y="300863"/>
                  </a:lnTo>
                  <a:lnTo>
                    <a:pt x="840867" y="331723"/>
                  </a:lnTo>
                  <a:lnTo>
                    <a:pt x="850138" y="413638"/>
                  </a:lnTo>
                  <a:lnTo>
                    <a:pt x="850265" y="417829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26749" y="755765"/>
              <a:ext cx="121079" cy="7811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946638" y="719328"/>
              <a:ext cx="645160" cy="373380"/>
            </a:xfrm>
            <a:custGeom>
              <a:avLst/>
              <a:gdLst/>
              <a:ahLst/>
              <a:cxnLst/>
              <a:rect l="l" t="t" r="r" b="b"/>
              <a:pathLst>
                <a:path w="645159" h="373380">
                  <a:moveTo>
                    <a:pt x="644778" y="296672"/>
                  </a:moveTo>
                  <a:lnTo>
                    <a:pt x="630301" y="304419"/>
                  </a:lnTo>
                  <a:lnTo>
                    <a:pt x="623951" y="308610"/>
                  </a:lnTo>
                  <a:lnTo>
                    <a:pt x="603884" y="319532"/>
                  </a:lnTo>
                  <a:lnTo>
                    <a:pt x="599820" y="325374"/>
                  </a:lnTo>
                  <a:lnTo>
                    <a:pt x="590422" y="329184"/>
                  </a:lnTo>
                  <a:lnTo>
                    <a:pt x="528573" y="360299"/>
                  </a:lnTo>
                  <a:lnTo>
                    <a:pt x="476757" y="370077"/>
                  </a:lnTo>
                  <a:lnTo>
                    <a:pt x="471804" y="370586"/>
                  </a:lnTo>
                  <a:lnTo>
                    <a:pt x="465835" y="363220"/>
                  </a:lnTo>
                  <a:lnTo>
                    <a:pt x="453770" y="350012"/>
                  </a:lnTo>
                  <a:lnTo>
                    <a:pt x="427989" y="368300"/>
                  </a:lnTo>
                  <a:lnTo>
                    <a:pt x="424941" y="370077"/>
                  </a:lnTo>
                  <a:lnTo>
                    <a:pt x="417067" y="368935"/>
                  </a:lnTo>
                  <a:lnTo>
                    <a:pt x="412368" y="369697"/>
                  </a:lnTo>
                  <a:lnTo>
                    <a:pt x="412876" y="373125"/>
                  </a:lnTo>
                  <a:lnTo>
                    <a:pt x="410463" y="371856"/>
                  </a:lnTo>
                  <a:lnTo>
                    <a:pt x="402462" y="368046"/>
                  </a:lnTo>
                  <a:lnTo>
                    <a:pt x="374141" y="365125"/>
                  </a:lnTo>
                  <a:lnTo>
                    <a:pt x="364870" y="364489"/>
                  </a:lnTo>
                  <a:lnTo>
                    <a:pt x="357377" y="363600"/>
                  </a:lnTo>
                  <a:lnTo>
                    <a:pt x="349376" y="362076"/>
                  </a:lnTo>
                  <a:lnTo>
                    <a:pt x="348106" y="361696"/>
                  </a:lnTo>
                  <a:lnTo>
                    <a:pt x="351154" y="352044"/>
                  </a:lnTo>
                  <a:lnTo>
                    <a:pt x="306704" y="337312"/>
                  </a:lnTo>
                  <a:lnTo>
                    <a:pt x="261492" y="322072"/>
                  </a:lnTo>
                  <a:lnTo>
                    <a:pt x="206120" y="303657"/>
                  </a:lnTo>
                  <a:lnTo>
                    <a:pt x="190372" y="298196"/>
                  </a:lnTo>
                  <a:lnTo>
                    <a:pt x="143890" y="282575"/>
                  </a:lnTo>
                  <a:lnTo>
                    <a:pt x="129285" y="273176"/>
                  </a:lnTo>
                  <a:lnTo>
                    <a:pt x="99059" y="253746"/>
                  </a:lnTo>
                  <a:lnTo>
                    <a:pt x="76200" y="240664"/>
                  </a:lnTo>
                  <a:lnTo>
                    <a:pt x="56768" y="264668"/>
                  </a:lnTo>
                  <a:lnTo>
                    <a:pt x="44322" y="276225"/>
                  </a:lnTo>
                  <a:lnTo>
                    <a:pt x="17652" y="276860"/>
                  </a:lnTo>
                  <a:lnTo>
                    <a:pt x="16001" y="248158"/>
                  </a:lnTo>
                  <a:lnTo>
                    <a:pt x="27558" y="237998"/>
                  </a:lnTo>
                  <a:lnTo>
                    <a:pt x="29844" y="236855"/>
                  </a:lnTo>
                  <a:lnTo>
                    <a:pt x="18541" y="224409"/>
                  </a:lnTo>
                  <a:lnTo>
                    <a:pt x="16255" y="224155"/>
                  </a:lnTo>
                  <a:lnTo>
                    <a:pt x="0" y="227837"/>
                  </a:lnTo>
                  <a:lnTo>
                    <a:pt x="1142" y="226187"/>
                  </a:lnTo>
                  <a:lnTo>
                    <a:pt x="10921" y="211455"/>
                  </a:lnTo>
                  <a:lnTo>
                    <a:pt x="13080" y="208661"/>
                  </a:lnTo>
                  <a:lnTo>
                    <a:pt x="13080" y="208025"/>
                  </a:lnTo>
                  <a:lnTo>
                    <a:pt x="18541" y="200533"/>
                  </a:lnTo>
                  <a:lnTo>
                    <a:pt x="27304" y="188213"/>
                  </a:lnTo>
                  <a:lnTo>
                    <a:pt x="33654" y="177037"/>
                  </a:lnTo>
                  <a:lnTo>
                    <a:pt x="42036" y="161798"/>
                  </a:lnTo>
                  <a:lnTo>
                    <a:pt x="54736" y="141477"/>
                  </a:lnTo>
                  <a:lnTo>
                    <a:pt x="60325" y="132587"/>
                  </a:lnTo>
                  <a:lnTo>
                    <a:pt x="61340" y="131191"/>
                  </a:lnTo>
                  <a:lnTo>
                    <a:pt x="62356" y="131318"/>
                  </a:lnTo>
                  <a:lnTo>
                    <a:pt x="84835" y="106934"/>
                  </a:lnTo>
                  <a:lnTo>
                    <a:pt x="84454" y="106172"/>
                  </a:lnTo>
                  <a:lnTo>
                    <a:pt x="104139" y="85471"/>
                  </a:lnTo>
                  <a:lnTo>
                    <a:pt x="119887" y="69342"/>
                  </a:lnTo>
                  <a:lnTo>
                    <a:pt x="123443" y="65150"/>
                  </a:lnTo>
                  <a:lnTo>
                    <a:pt x="124078" y="63373"/>
                  </a:lnTo>
                  <a:lnTo>
                    <a:pt x="125094" y="62357"/>
                  </a:lnTo>
                  <a:lnTo>
                    <a:pt x="125856" y="60579"/>
                  </a:lnTo>
                  <a:lnTo>
                    <a:pt x="126872" y="54610"/>
                  </a:lnTo>
                  <a:lnTo>
                    <a:pt x="127634" y="52450"/>
                  </a:lnTo>
                  <a:lnTo>
                    <a:pt x="131444" y="45847"/>
                  </a:lnTo>
                  <a:lnTo>
                    <a:pt x="132841" y="42925"/>
                  </a:lnTo>
                  <a:lnTo>
                    <a:pt x="134111" y="41275"/>
                  </a:lnTo>
                  <a:lnTo>
                    <a:pt x="137032" y="37592"/>
                  </a:lnTo>
                  <a:lnTo>
                    <a:pt x="140588" y="34417"/>
                  </a:lnTo>
                  <a:lnTo>
                    <a:pt x="142239" y="32385"/>
                  </a:lnTo>
                  <a:lnTo>
                    <a:pt x="145160" y="31623"/>
                  </a:lnTo>
                  <a:lnTo>
                    <a:pt x="147573" y="29210"/>
                  </a:lnTo>
                  <a:lnTo>
                    <a:pt x="178815" y="4318"/>
                  </a:lnTo>
                  <a:lnTo>
                    <a:pt x="240156" y="1143"/>
                  </a:lnTo>
                  <a:lnTo>
                    <a:pt x="240537" y="1143"/>
                  </a:lnTo>
                  <a:lnTo>
                    <a:pt x="276986" y="0"/>
                  </a:lnTo>
                  <a:lnTo>
                    <a:pt x="280542" y="1650"/>
                  </a:lnTo>
                  <a:lnTo>
                    <a:pt x="281558" y="2032"/>
                  </a:lnTo>
                  <a:lnTo>
                    <a:pt x="281939" y="1397"/>
                  </a:lnTo>
                  <a:lnTo>
                    <a:pt x="283717" y="1397"/>
                  </a:lnTo>
                  <a:lnTo>
                    <a:pt x="305434" y="12319"/>
                  </a:lnTo>
                  <a:lnTo>
                    <a:pt x="309625" y="13335"/>
                  </a:lnTo>
                  <a:lnTo>
                    <a:pt x="318134" y="18669"/>
                  </a:lnTo>
                  <a:lnTo>
                    <a:pt x="322325" y="20066"/>
                  </a:lnTo>
                  <a:lnTo>
                    <a:pt x="326516" y="22479"/>
                  </a:lnTo>
                  <a:lnTo>
                    <a:pt x="332104" y="25654"/>
                  </a:lnTo>
                  <a:lnTo>
                    <a:pt x="333882" y="27432"/>
                  </a:lnTo>
                  <a:lnTo>
                    <a:pt x="352170" y="33909"/>
                  </a:lnTo>
                  <a:lnTo>
                    <a:pt x="362203" y="37592"/>
                  </a:lnTo>
                  <a:lnTo>
                    <a:pt x="402589" y="66801"/>
                  </a:lnTo>
                  <a:lnTo>
                    <a:pt x="412368" y="73660"/>
                  </a:lnTo>
                  <a:lnTo>
                    <a:pt x="413130" y="74168"/>
                  </a:lnTo>
                  <a:lnTo>
                    <a:pt x="425068" y="79501"/>
                  </a:lnTo>
                  <a:lnTo>
                    <a:pt x="439419" y="88646"/>
                  </a:lnTo>
                  <a:lnTo>
                    <a:pt x="443991" y="90932"/>
                  </a:lnTo>
                  <a:lnTo>
                    <a:pt x="448182" y="93218"/>
                  </a:lnTo>
                  <a:lnTo>
                    <a:pt x="460501" y="97409"/>
                  </a:lnTo>
                  <a:lnTo>
                    <a:pt x="487425" y="111125"/>
                  </a:lnTo>
                  <a:lnTo>
                    <a:pt x="503554" y="126873"/>
                  </a:lnTo>
                  <a:lnTo>
                    <a:pt x="507491" y="132207"/>
                  </a:lnTo>
                  <a:lnTo>
                    <a:pt x="508888" y="134620"/>
                  </a:lnTo>
                  <a:lnTo>
                    <a:pt x="519937" y="146812"/>
                  </a:lnTo>
                  <a:lnTo>
                    <a:pt x="520318" y="147193"/>
                  </a:lnTo>
                  <a:lnTo>
                    <a:pt x="528065" y="155829"/>
                  </a:lnTo>
                  <a:lnTo>
                    <a:pt x="531240" y="159638"/>
                  </a:lnTo>
                  <a:lnTo>
                    <a:pt x="557656" y="187833"/>
                  </a:lnTo>
                  <a:lnTo>
                    <a:pt x="561847" y="194183"/>
                  </a:lnTo>
                  <a:lnTo>
                    <a:pt x="561466" y="195199"/>
                  </a:lnTo>
                  <a:lnTo>
                    <a:pt x="562863" y="197358"/>
                  </a:lnTo>
                  <a:lnTo>
                    <a:pt x="568451" y="203581"/>
                  </a:lnTo>
                  <a:lnTo>
                    <a:pt x="575817" y="213487"/>
                  </a:lnTo>
                  <a:lnTo>
                    <a:pt x="578230" y="217677"/>
                  </a:lnTo>
                  <a:lnTo>
                    <a:pt x="582167" y="222885"/>
                  </a:lnTo>
                  <a:lnTo>
                    <a:pt x="592581" y="235331"/>
                  </a:lnTo>
                  <a:lnTo>
                    <a:pt x="618870" y="266192"/>
                  </a:lnTo>
                  <a:lnTo>
                    <a:pt x="622807" y="271907"/>
                  </a:lnTo>
                  <a:lnTo>
                    <a:pt x="627633" y="279908"/>
                  </a:lnTo>
                  <a:lnTo>
                    <a:pt x="630046" y="282701"/>
                  </a:lnTo>
                  <a:lnTo>
                    <a:pt x="632967" y="284099"/>
                  </a:lnTo>
                  <a:lnTo>
                    <a:pt x="644778" y="296672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944479" y="714756"/>
              <a:ext cx="649605" cy="302260"/>
            </a:xfrm>
            <a:custGeom>
              <a:avLst/>
              <a:gdLst/>
              <a:ahLst/>
              <a:cxnLst/>
              <a:rect l="l" t="t" r="r" b="b"/>
              <a:pathLst>
                <a:path w="649604" h="302259">
                  <a:moveTo>
                    <a:pt x="0" y="228219"/>
                  </a:moveTo>
                  <a:lnTo>
                    <a:pt x="68961" y="121793"/>
                  </a:lnTo>
                  <a:lnTo>
                    <a:pt x="161036" y="14351"/>
                  </a:lnTo>
                  <a:lnTo>
                    <a:pt x="241426" y="0"/>
                  </a:lnTo>
                  <a:lnTo>
                    <a:pt x="296037" y="5080"/>
                  </a:lnTo>
                  <a:lnTo>
                    <a:pt x="404749" y="59690"/>
                  </a:lnTo>
                  <a:lnTo>
                    <a:pt x="427736" y="77597"/>
                  </a:lnTo>
                  <a:lnTo>
                    <a:pt x="443484" y="86995"/>
                  </a:lnTo>
                  <a:lnTo>
                    <a:pt x="488696" y="108585"/>
                  </a:lnTo>
                  <a:lnTo>
                    <a:pt x="649604" y="301752"/>
                  </a:lnTo>
                </a:path>
                <a:path w="649604" h="302259">
                  <a:moveTo>
                    <a:pt x="393192" y="47117"/>
                  </a:moveTo>
                  <a:lnTo>
                    <a:pt x="496697" y="102870"/>
                  </a:lnTo>
                </a:path>
              </a:pathLst>
            </a:custGeom>
            <a:ln w="16216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48441" y="545999"/>
              <a:ext cx="102589" cy="10258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368797" y="6718198"/>
            <a:ext cx="20637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Document</a:t>
            </a:r>
            <a:r>
              <a:rPr dirty="0" sz="6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non</a:t>
            </a:r>
            <a:r>
              <a:rPr dirty="0" sz="6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contractuel</a:t>
            </a:r>
            <a:r>
              <a:rPr dirty="0" sz="6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–</a:t>
            </a:r>
            <a:r>
              <a:rPr dirty="0" sz="6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strictement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 confidentiel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8" name="object 28" descr="$PPTXTitle"/>
          <p:cNvSpPr txBox="1">
            <a:spLocks noGrp="1"/>
          </p:cNvSpPr>
          <p:nvPr>
            <p:ph type="title"/>
          </p:nvPr>
        </p:nvSpPr>
        <p:spPr>
          <a:xfrm>
            <a:off x="2462276" y="250697"/>
            <a:ext cx="8219440" cy="14522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615"/>
              </a:lnSpc>
              <a:spcBef>
                <a:spcPts val="100"/>
              </a:spcBef>
            </a:pPr>
            <a:r>
              <a:rPr dirty="0">
                <a:solidFill>
                  <a:srgbClr val="00ACA9"/>
                </a:solidFill>
              </a:rPr>
              <a:t>151</a:t>
            </a:r>
            <a:r>
              <a:rPr dirty="0" spc="-170">
                <a:solidFill>
                  <a:srgbClr val="00ACA9"/>
                </a:solidFill>
              </a:rPr>
              <a:t> </a:t>
            </a:r>
            <a:r>
              <a:rPr dirty="0" spc="-10"/>
              <a:t>Haussmann</a:t>
            </a:r>
          </a:p>
          <a:p>
            <a:pPr marL="2628265">
              <a:lnSpc>
                <a:spcPts val="5615"/>
              </a:lnSpc>
            </a:pPr>
            <a:r>
              <a:rPr dirty="0">
                <a:solidFill>
                  <a:srgbClr val="122941"/>
                </a:solidFill>
              </a:rPr>
              <a:t>&amp;</a:t>
            </a:r>
            <a:r>
              <a:rPr dirty="0" spc="-125">
                <a:solidFill>
                  <a:srgbClr val="122941"/>
                </a:solidFill>
              </a:rPr>
              <a:t> </a:t>
            </a:r>
            <a:r>
              <a:rPr dirty="0">
                <a:solidFill>
                  <a:srgbClr val="00ACA9"/>
                </a:solidFill>
              </a:rPr>
              <a:t>169</a:t>
            </a:r>
            <a:r>
              <a:rPr dirty="0" spc="-114">
                <a:solidFill>
                  <a:srgbClr val="00ACA9"/>
                </a:solidFill>
              </a:rPr>
              <a:t> </a:t>
            </a:r>
            <a:r>
              <a:rPr dirty="0" spc="-25"/>
              <a:t>Haussmann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428103" y="2407666"/>
            <a:ext cx="4479290" cy="1346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159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propos</a:t>
            </a:r>
            <a:r>
              <a:rPr dirty="0" sz="1000" spc="-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1000" spc="-1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lieu</a:t>
            </a:r>
            <a:endParaRPr sz="1000">
              <a:latin typeface="Montserrat"/>
              <a:cs typeface="Montserrat"/>
            </a:endParaRPr>
          </a:p>
          <a:p>
            <a:pPr algn="just" marL="12700">
              <a:lnSpc>
                <a:spcPct val="100000"/>
              </a:lnSpc>
              <a:spcBef>
                <a:spcPts val="1220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Boulevard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Haussmann,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au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cœur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du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quartier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central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des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affaires</a:t>
            </a:r>
            <a:endParaRPr sz="700">
              <a:latin typeface="Montserrat"/>
              <a:cs typeface="Montserrat"/>
            </a:endParaRPr>
          </a:p>
          <a:p>
            <a:pPr algn="just"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151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Haussmann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 :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623</a:t>
            </a:r>
            <a:r>
              <a:rPr dirty="0" sz="700" spc="17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m²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169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Haussmann</a:t>
            </a:r>
            <a:r>
              <a:rPr dirty="0" sz="700" spc="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: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328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m²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disponible</a:t>
            </a:r>
            <a:r>
              <a:rPr dirty="0" sz="700" spc="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avec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belles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prestations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(moulures,</a:t>
            </a:r>
            <a:endParaRPr sz="700">
              <a:latin typeface="Montserrat"/>
              <a:cs typeface="Montserrat"/>
            </a:endParaRPr>
          </a:p>
          <a:p>
            <a:pPr algn="just" marL="12700" marR="2569210">
              <a:lnSpc>
                <a:spcPct val="125000"/>
              </a:lnSpc>
              <a:spcBef>
                <a:spcPts val="215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parquet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en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point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Hongrie,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cheminées)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Au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cœur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d'un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quartier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dynamique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urbain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Hauteurs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sous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plafond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entre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2,8m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15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3,3m</a:t>
            </a:r>
            <a:endParaRPr sz="700">
              <a:latin typeface="Montserrat"/>
              <a:cs typeface="Montserrat"/>
            </a:endParaRPr>
          </a:p>
          <a:p>
            <a:pPr algn="just"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Showroom,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,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défilé,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dîner,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exposition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50">
                <a:solidFill>
                  <a:srgbClr val="122941"/>
                </a:solidFill>
                <a:latin typeface="Montserrat"/>
                <a:cs typeface="Montserrat"/>
              </a:rPr>
              <a:t>…</a:t>
            </a:r>
            <a:endParaRPr sz="700">
              <a:latin typeface="Montserrat"/>
              <a:cs typeface="Montserrat"/>
            </a:endParaRPr>
          </a:p>
          <a:p>
            <a:pPr algn="just"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Disponible</a:t>
            </a:r>
            <a:r>
              <a:rPr dirty="0" sz="700" spc="-3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jusqu’en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2025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78671" y="4132579"/>
            <a:ext cx="2926080" cy="2267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Eléments</a:t>
            </a:r>
            <a:r>
              <a:rPr dirty="0" sz="1000" spc="-40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1"/>
                </a:solidFill>
                <a:latin typeface="Montserrat"/>
                <a:cs typeface="Montserrat"/>
              </a:rPr>
              <a:t>techniques</a:t>
            </a:r>
            <a:endParaRPr sz="1000">
              <a:latin typeface="Montserrat"/>
              <a:cs typeface="Montserrat"/>
            </a:endParaRPr>
          </a:p>
          <a:p>
            <a:pPr marL="55244">
              <a:lnSpc>
                <a:spcPct val="100000"/>
              </a:lnSpc>
              <a:spcBef>
                <a:spcPts val="1035"/>
              </a:spcBef>
            </a:pPr>
            <a:r>
              <a:rPr dirty="0" sz="700" b="1">
                <a:solidFill>
                  <a:srgbClr val="122941"/>
                </a:solidFill>
                <a:latin typeface="Montserrat"/>
                <a:cs typeface="Montserrat"/>
              </a:rPr>
              <a:t>151</a:t>
            </a:r>
            <a:r>
              <a:rPr dirty="0" sz="700" spc="-15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 b="1">
                <a:solidFill>
                  <a:srgbClr val="122941"/>
                </a:solidFill>
                <a:latin typeface="Montserrat"/>
                <a:cs typeface="Montserrat"/>
              </a:rPr>
              <a:t>Haussmann</a:t>
            </a:r>
            <a:endParaRPr sz="700">
              <a:latin typeface="Montserrat"/>
              <a:cs typeface="Montserrat"/>
            </a:endParaRPr>
          </a:p>
          <a:p>
            <a:pPr marL="55244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Surface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disponible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: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623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m²</a:t>
            </a:r>
            <a:endParaRPr sz="700">
              <a:latin typeface="Montserrat"/>
              <a:cs typeface="Montserrat"/>
            </a:endParaRPr>
          </a:p>
          <a:p>
            <a:pPr marL="55244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5</a:t>
            </a:r>
            <a:r>
              <a:rPr dirty="0" sz="700" spc="19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étages</a:t>
            </a:r>
            <a:endParaRPr sz="700">
              <a:latin typeface="Montserrat"/>
              <a:cs typeface="Montserrat"/>
            </a:endParaRPr>
          </a:p>
          <a:p>
            <a:pPr marL="55244" marR="5080">
              <a:lnSpc>
                <a:spcPct val="150000"/>
              </a:lnSpc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Un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balcon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au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5ème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étage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avec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vue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sur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boulevard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Haussmann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Hauteur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sous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plafond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3,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3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50">
                <a:solidFill>
                  <a:srgbClr val="122941"/>
                </a:solidFill>
                <a:latin typeface="Montserrat"/>
                <a:cs typeface="Montserrat"/>
              </a:rPr>
              <a:t>m</a:t>
            </a:r>
            <a:endParaRPr sz="700">
              <a:latin typeface="Montserrat"/>
              <a:cs typeface="Montserrat"/>
            </a:endParaRPr>
          </a:p>
          <a:p>
            <a:pPr marL="55244" marR="1842135">
              <a:lnSpc>
                <a:spcPct val="150000"/>
              </a:lnSpc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Hall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double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hauteur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Désenfumage</a:t>
            </a:r>
            <a:r>
              <a:rPr dirty="0" sz="700" spc="3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:</a:t>
            </a:r>
            <a:r>
              <a:rPr dirty="0" sz="700" spc="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naturel</a:t>
            </a:r>
            <a:endParaRPr sz="7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700">
              <a:latin typeface="Montserrat"/>
              <a:cs typeface="Montserrat"/>
            </a:endParaRPr>
          </a:p>
          <a:p>
            <a:pPr marL="55244">
              <a:lnSpc>
                <a:spcPct val="100000"/>
              </a:lnSpc>
            </a:pPr>
            <a:r>
              <a:rPr dirty="0" sz="700" b="1">
                <a:solidFill>
                  <a:srgbClr val="122941"/>
                </a:solidFill>
                <a:latin typeface="Montserrat"/>
                <a:cs typeface="Montserrat"/>
              </a:rPr>
              <a:t>169</a:t>
            </a:r>
            <a:r>
              <a:rPr dirty="0" sz="700" spc="-10" b="1">
                <a:solidFill>
                  <a:srgbClr val="122941"/>
                </a:solidFill>
                <a:latin typeface="Montserrat"/>
                <a:cs typeface="Montserrat"/>
              </a:rPr>
              <a:t> Haussmann</a:t>
            </a:r>
            <a:endParaRPr sz="700">
              <a:latin typeface="Montserrat"/>
              <a:cs typeface="Montserrat"/>
            </a:endParaRPr>
          </a:p>
          <a:p>
            <a:pPr marL="55244" marR="1656080">
              <a:lnSpc>
                <a:spcPct val="150000"/>
              </a:lnSpc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Surface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disponible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: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328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m²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7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étages</a:t>
            </a:r>
            <a:endParaRPr sz="700">
              <a:latin typeface="Montserrat"/>
              <a:cs typeface="Montserrat"/>
            </a:endParaRPr>
          </a:p>
          <a:p>
            <a:pPr marL="55244" marR="1083945">
              <a:lnSpc>
                <a:spcPct val="150000"/>
              </a:lnSpc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Hauteur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sous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plafond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entre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2,8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3,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3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50">
                <a:solidFill>
                  <a:srgbClr val="122941"/>
                </a:solidFill>
                <a:latin typeface="Montserrat"/>
                <a:cs typeface="Montserrat"/>
              </a:rPr>
              <a:t>m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Désenfumage</a:t>
            </a:r>
            <a:r>
              <a:rPr dirty="0" sz="700" spc="3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:</a:t>
            </a:r>
            <a:r>
              <a:rPr dirty="0" sz="700" spc="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naturel</a:t>
            </a:r>
            <a:endParaRPr sz="7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3878" y="128727"/>
            <a:ext cx="1313180" cy="955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100" spc="-25" b="1">
                <a:solidFill>
                  <a:srgbClr val="122841"/>
                </a:solidFill>
                <a:latin typeface="Blacker Pro Dis Hv"/>
                <a:cs typeface="Blacker Pro Dis Hv"/>
              </a:rPr>
              <a:t>162</a:t>
            </a:r>
            <a:endParaRPr sz="6100">
              <a:latin typeface="Blacker Pro Dis Hv"/>
              <a:cs typeface="Blacker Pro Dis Hv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1789" y="800861"/>
            <a:ext cx="5046980" cy="955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100" b="1">
                <a:solidFill>
                  <a:srgbClr val="00ACA9"/>
                </a:solidFill>
                <a:latin typeface="Blacker Pro Dis Hv"/>
                <a:cs typeface="Blacker Pro Dis Hv"/>
              </a:rPr>
              <a:t>Saint</a:t>
            </a:r>
            <a:r>
              <a:rPr dirty="0" sz="6100" spc="-310" b="1">
                <a:solidFill>
                  <a:srgbClr val="00ACA9"/>
                </a:solidFill>
                <a:latin typeface="Blacker Pro Dis Hv"/>
                <a:cs typeface="Blacker Pro Dis Hv"/>
              </a:rPr>
              <a:t> </a:t>
            </a:r>
            <a:r>
              <a:rPr dirty="0" sz="6100" spc="-35" b="1">
                <a:solidFill>
                  <a:srgbClr val="00ACA9"/>
                </a:solidFill>
                <a:latin typeface="Blacker Pro Dis Hv"/>
                <a:cs typeface="Blacker Pro Dis Hv"/>
              </a:rPr>
              <a:t>Honoré</a:t>
            </a:r>
            <a:endParaRPr sz="6100">
              <a:latin typeface="Blacker Pro Dis Hv"/>
              <a:cs typeface="Blacker Pro Dis Hv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904" y="2430088"/>
            <a:ext cx="179705" cy="1830070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04</a:t>
            </a:r>
            <a:r>
              <a:rPr dirty="0" sz="1000" spc="1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//</a:t>
            </a:r>
            <a:r>
              <a:rPr dirty="0" sz="1000" spc="15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6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992" y="324827"/>
            <a:ext cx="1382649" cy="58182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62939" y="652398"/>
            <a:ext cx="574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ACA9"/>
                </a:solidFill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872978" y="409194"/>
            <a:ext cx="862965" cy="689610"/>
            <a:chOff x="10872978" y="409194"/>
            <a:chExt cx="862965" cy="689610"/>
          </a:xfrm>
        </p:grpSpPr>
        <p:sp>
          <p:nvSpPr>
            <p:cNvPr id="9" name="object 9"/>
            <p:cNvSpPr/>
            <p:nvPr/>
          </p:nvSpPr>
          <p:spPr>
            <a:xfrm>
              <a:off x="10879328" y="415544"/>
              <a:ext cx="850265" cy="595630"/>
            </a:xfrm>
            <a:custGeom>
              <a:avLst/>
              <a:gdLst/>
              <a:ahLst/>
              <a:cxnLst/>
              <a:rect l="l" t="t" r="r" b="b"/>
              <a:pathLst>
                <a:path w="850265" h="595630">
                  <a:moveTo>
                    <a:pt x="850265" y="417829"/>
                  </a:moveTo>
                  <a:lnTo>
                    <a:pt x="848232" y="433958"/>
                  </a:lnTo>
                  <a:lnTo>
                    <a:pt x="846836" y="445642"/>
                  </a:lnTo>
                  <a:lnTo>
                    <a:pt x="840358" y="477646"/>
                  </a:lnTo>
                  <a:lnTo>
                    <a:pt x="829182" y="528446"/>
                  </a:lnTo>
                  <a:lnTo>
                    <a:pt x="824611" y="533907"/>
                  </a:lnTo>
                  <a:lnTo>
                    <a:pt x="817626" y="531240"/>
                  </a:lnTo>
                  <a:lnTo>
                    <a:pt x="811022" y="527303"/>
                  </a:lnTo>
                  <a:lnTo>
                    <a:pt x="805815" y="527303"/>
                  </a:lnTo>
                  <a:lnTo>
                    <a:pt x="802258" y="532002"/>
                  </a:lnTo>
                  <a:lnTo>
                    <a:pt x="788924" y="540384"/>
                  </a:lnTo>
                  <a:lnTo>
                    <a:pt x="787526" y="539114"/>
                  </a:lnTo>
                  <a:lnTo>
                    <a:pt x="785114" y="535431"/>
                  </a:lnTo>
                  <a:lnTo>
                    <a:pt x="783463" y="535177"/>
                  </a:lnTo>
                  <a:lnTo>
                    <a:pt x="776097" y="539622"/>
                  </a:lnTo>
                  <a:lnTo>
                    <a:pt x="760222" y="548131"/>
                  </a:lnTo>
                  <a:lnTo>
                    <a:pt x="755015" y="552068"/>
                  </a:lnTo>
                  <a:lnTo>
                    <a:pt x="759078" y="562990"/>
                  </a:lnTo>
                  <a:lnTo>
                    <a:pt x="761111" y="571500"/>
                  </a:lnTo>
                  <a:lnTo>
                    <a:pt x="762507" y="574547"/>
                  </a:lnTo>
                  <a:lnTo>
                    <a:pt x="759841" y="575690"/>
                  </a:lnTo>
                  <a:lnTo>
                    <a:pt x="752221" y="578357"/>
                  </a:lnTo>
                  <a:lnTo>
                    <a:pt x="744220" y="581786"/>
                  </a:lnTo>
                  <a:lnTo>
                    <a:pt x="738758" y="582929"/>
                  </a:lnTo>
                  <a:lnTo>
                    <a:pt x="735456" y="583945"/>
                  </a:lnTo>
                  <a:lnTo>
                    <a:pt x="719074" y="595121"/>
                  </a:lnTo>
                  <a:lnTo>
                    <a:pt x="718057" y="593978"/>
                  </a:lnTo>
                  <a:lnTo>
                    <a:pt x="714628" y="589660"/>
                  </a:lnTo>
                  <a:lnTo>
                    <a:pt x="700913" y="573913"/>
                  </a:lnTo>
                  <a:lnTo>
                    <a:pt x="699897" y="571372"/>
                  </a:lnTo>
                  <a:lnTo>
                    <a:pt x="684402" y="552830"/>
                  </a:lnTo>
                  <a:lnTo>
                    <a:pt x="660019" y="523239"/>
                  </a:lnTo>
                  <a:lnTo>
                    <a:pt x="649858" y="510539"/>
                  </a:lnTo>
                  <a:lnTo>
                    <a:pt x="647065" y="507364"/>
                  </a:lnTo>
                  <a:lnTo>
                    <a:pt x="643508" y="502792"/>
                  </a:lnTo>
                  <a:lnTo>
                    <a:pt x="637921" y="494029"/>
                  </a:lnTo>
                  <a:lnTo>
                    <a:pt x="631571" y="485266"/>
                  </a:lnTo>
                  <a:lnTo>
                    <a:pt x="615696" y="467232"/>
                  </a:lnTo>
                  <a:lnTo>
                    <a:pt x="585977" y="434339"/>
                  </a:lnTo>
                  <a:lnTo>
                    <a:pt x="585724" y="433958"/>
                  </a:lnTo>
                  <a:lnTo>
                    <a:pt x="585343" y="433450"/>
                  </a:lnTo>
                  <a:lnTo>
                    <a:pt x="569214" y="416559"/>
                  </a:lnTo>
                  <a:lnTo>
                    <a:pt x="566293" y="410336"/>
                  </a:lnTo>
                  <a:lnTo>
                    <a:pt x="564642" y="405383"/>
                  </a:lnTo>
                  <a:lnTo>
                    <a:pt x="564642" y="400557"/>
                  </a:lnTo>
                  <a:lnTo>
                    <a:pt x="564642" y="395604"/>
                  </a:lnTo>
                  <a:lnTo>
                    <a:pt x="563499" y="393064"/>
                  </a:lnTo>
                  <a:lnTo>
                    <a:pt x="543560" y="381888"/>
                  </a:lnTo>
                  <a:lnTo>
                    <a:pt x="515493" y="364997"/>
                  </a:lnTo>
                  <a:lnTo>
                    <a:pt x="504317" y="359028"/>
                  </a:lnTo>
                  <a:lnTo>
                    <a:pt x="492505" y="354075"/>
                  </a:lnTo>
                  <a:lnTo>
                    <a:pt x="472058" y="345566"/>
                  </a:lnTo>
                  <a:lnTo>
                    <a:pt x="465963" y="342772"/>
                  </a:lnTo>
                  <a:lnTo>
                    <a:pt x="457200" y="340232"/>
                  </a:lnTo>
                  <a:lnTo>
                    <a:pt x="448182" y="337438"/>
                  </a:lnTo>
                  <a:lnTo>
                    <a:pt x="441198" y="336422"/>
                  </a:lnTo>
                  <a:lnTo>
                    <a:pt x="414908" y="328675"/>
                  </a:lnTo>
                  <a:lnTo>
                    <a:pt x="406780" y="324865"/>
                  </a:lnTo>
                  <a:lnTo>
                    <a:pt x="406019" y="323850"/>
                  </a:lnTo>
                  <a:lnTo>
                    <a:pt x="362076" y="302132"/>
                  </a:lnTo>
                  <a:lnTo>
                    <a:pt x="348488" y="295401"/>
                  </a:lnTo>
                  <a:lnTo>
                    <a:pt x="330580" y="295655"/>
                  </a:lnTo>
                  <a:lnTo>
                    <a:pt x="330580" y="296417"/>
                  </a:lnTo>
                  <a:lnTo>
                    <a:pt x="329946" y="296798"/>
                  </a:lnTo>
                  <a:lnTo>
                    <a:pt x="310261" y="297433"/>
                  </a:lnTo>
                  <a:lnTo>
                    <a:pt x="310006" y="296417"/>
                  </a:lnTo>
                  <a:lnTo>
                    <a:pt x="281177" y="297179"/>
                  </a:lnTo>
                  <a:lnTo>
                    <a:pt x="244348" y="301751"/>
                  </a:lnTo>
                  <a:lnTo>
                    <a:pt x="229616" y="308101"/>
                  </a:lnTo>
                  <a:lnTo>
                    <a:pt x="227456" y="308736"/>
                  </a:lnTo>
                  <a:lnTo>
                    <a:pt x="193801" y="342518"/>
                  </a:lnTo>
                  <a:lnTo>
                    <a:pt x="189229" y="350392"/>
                  </a:lnTo>
                  <a:lnTo>
                    <a:pt x="180848" y="360425"/>
                  </a:lnTo>
                  <a:lnTo>
                    <a:pt x="160147" y="383666"/>
                  </a:lnTo>
                  <a:lnTo>
                    <a:pt x="151129" y="393191"/>
                  </a:lnTo>
                  <a:lnTo>
                    <a:pt x="133857" y="411098"/>
                  </a:lnTo>
                  <a:lnTo>
                    <a:pt x="102362" y="459613"/>
                  </a:lnTo>
                  <a:lnTo>
                    <a:pt x="85598" y="485775"/>
                  </a:lnTo>
                  <a:lnTo>
                    <a:pt x="80264" y="493775"/>
                  </a:lnTo>
                  <a:lnTo>
                    <a:pt x="63880" y="518413"/>
                  </a:lnTo>
                  <a:lnTo>
                    <a:pt x="62483" y="518794"/>
                  </a:lnTo>
                  <a:lnTo>
                    <a:pt x="54355" y="532510"/>
                  </a:lnTo>
                  <a:lnTo>
                    <a:pt x="20447" y="526414"/>
                  </a:lnTo>
                  <a:lnTo>
                    <a:pt x="2794" y="495300"/>
                  </a:lnTo>
                  <a:lnTo>
                    <a:pt x="0" y="463676"/>
                  </a:lnTo>
                  <a:lnTo>
                    <a:pt x="6730" y="443356"/>
                  </a:lnTo>
                  <a:lnTo>
                    <a:pt x="30988" y="442213"/>
                  </a:lnTo>
                  <a:lnTo>
                    <a:pt x="35814" y="429132"/>
                  </a:lnTo>
                  <a:lnTo>
                    <a:pt x="35814" y="416940"/>
                  </a:lnTo>
                  <a:lnTo>
                    <a:pt x="48387" y="384428"/>
                  </a:lnTo>
                  <a:lnTo>
                    <a:pt x="57912" y="363600"/>
                  </a:lnTo>
                  <a:lnTo>
                    <a:pt x="75692" y="320547"/>
                  </a:lnTo>
                  <a:lnTo>
                    <a:pt x="75692" y="313816"/>
                  </a:lnTo>
                  <a:lnTo>
                    <a:pt x="86360" y="306450"/>
                  </a:lnTo>
                  <a:lnTo>
                    <a:pt x="91821" y="302132"/>
                  </a:lnTo>
                  <a:lnTo>
                    <a:pt x="124714" y="245109"/>
                  </a:lnTo>
                  <a:lnTo>
                    <a:pt x="131825" y="231647"/>
                  </a:lnTo>
                  <a:lnTo>
                    <a:pt x="145161" y="208660"/>
                  </a:lnTo>
                  <a:lnTo>
                    <a:pt x="165862" y="192658"/>
                  </a:lnTo>
                  <a:lnTo>
                    <a:pt x="161544" y="190500"/>
                  </a:lnTo>
                  <a:lnTo>
                    <a:pt x="148081" y="184530"/>
                  </a:lnTo>
                  <a:lnTo>
                    <a:pt x="153289" y="150367"/>
                  </a:lnTo>
                  <a:lnTo>
                    <a:pt x="178180" y="121284"/>
                  </a:lnTo>
                  <a:lnTo>
                    <a:pt x="207645" y="99186"/>
                  </a:lnTo>
                  <a:lnTo>
                    <a:pt x="211581" y="98170"/>
                  </a:lnTo>
                  <a:lnTo>
                    <a:pt x="225678" y="96138"/>
                  </a:lnTo>
                  <a:lnTo>
                    <a:pt x="269113" y="64007"/>
                  </a:lnTo>
                  <a:lnTo>
                    <a:pt x="291338" y="47878"/>
                  </a:lnTo>
                  <a:lnTo>
                    <a:pt x="315214" y="34416"/>
                  </a:lnTo>
                  <a:lnTo>
                    <a:pt x="346582" y="19557"/>
                  </a:lnTo>
                  <a:lnTo>
                    <a:pt x="353568" y="13207"/>
                  </a:lnTo>
                  <a:lnTo>
                    <a:pt x="356616" y="10794"/>
                  </a:lnTo>
                  <a:lnTo>
                    <a:pt x="382143" y="9397"/>
                  </a:lnTo>
                  <a:lnTo>
                    <a:pt x="406400" y="8762"/>
                  </a:lnTo>
                  <a:lnTo>
                    <a:pt x="434213" y="8000"/>
                  </a:lnTo>
                  <a:lnTo>
                    <a:pt x="501269" y="5714"/>
                  </a:lnTo>
                  <a:lnTo>
                    <a:pt x="555878" y="4063"/>
                  </a:lnTo>
                  <a:lnTo>
                    <a:pt x="605154" y="2412"/>
                  </a:lnTo>
                  <a:lnTo>
                    <a:pt x="613028" y="2031"/>
                  </a:lnTo>
                  <a:lnTo>
                    <a:pt x="686435" y="0"/>
                  </a:lnTo>
                  <a:lnTo>
                    <a:pt x="711453" y="7238"/>
                  </a:lnTo>
                  <a:lnTo>
                    <a:pt x="743076" y="30479"/>
                  </a:lnTo>
                  <a:lnTo>
                    <a:pt x="756030" y="67436"/>
                  </a:lnTo>
                  <a:lnTo>
                    <a:pt x="761492" y="106044"/>
                  </a:lnTo>
                  <a:lnTo>
                    <a:pt x="762126" y="130936"/>
                  </a:lnTo>
                  <a:lnTo>
                    <a:pt x="766699" y="143255"/>
                  </a:lnTo>
                  <a:lnTo>
                    <a:pt x="773811" y="152653"/>
                  </a:lnTo>
                  <a:lnTo>
                    <a:pt x="789686" y="163194"/>
                  </a:lnTo>
                  <a:lnTo>
                    <a:pt x="814197" y="171068"/>
                  </a:lnTo>
                  <a:lnTo>
                    <a:pt x="821563" y="184784"/>
                  </a:lnTo>
                  <a:lnTo>
                    <a:pt x="830199" y="201040"/>
                  </a:lnTo>
                  <a:lnTo>
                    <a:pt x="836041" y="232409"/>
                  </a:lnTo>
                  <a:lnTo>
                    <a:pt x="838073" y="259714"/>
                  </a:lnTo>
                  <a:lnTo>
                    <a:pt x="837819" y="292861"/>
                  </a:lnTo>
                  <a:lnTo>
                    <a:pt x="838707" y="300863"/>
                  </a:lnTo>
                  <a:lnTo>
                    <a:pt x="840867" y="331723"/>
                  </a:lnTo>
                  <a:lnTo>
                    <a:pt x="850138" y="413638"/>
                  </a:lnTo>
                  <a:lnTo>
                    <a:pt x="850265" y="417829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26749" y="755765"/>
              <a:ext cx="121080" cy="781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946638" y="719328"/>
              <a:ext cx="645160" cy="373380"/>
            </a:xfrm>
            <a:custGeom>
              <a:avLst/>
              <a:gdLst/>
              <a:ahLst/>
              <a:cxnLst/>
              <a:rect l="l" t="t" r="r" b="b"/>
              <a:pathLst>
                <a:path w="645159" h="373380">
                  <a:moveTo>
                    <a:pt x="644778" y="296672"/>
                  </a:moveTo>
                  <a:lnTo>
                    <a:pt x="630301" y="304419"/>
                  </a:lnTo>
                  <a:lnTo>
                    <a:pt x="623951" y="308610"/>
                  </a:lnTo>
                  <a:lnTo>
                    <a:pt x="603884" y="319532"/>
                  </a:lnTo>
                  <a:lnTo>
                    <a:pt x="599820" y="325374"/>
                  </a:lnTo>
                  <a:lnTo>
                    <a:pt x="590422" y="329184"/>
                  </a:lnTo>
                  <a:lnTo>
                    <a:pt x="528573" y="360299"/>
                  </a:lnTo>
                  <a:lnTo>
                    <a:pt x="476757" y="370077"/>
                  </a:lnTo>
                  <a:lnTo>
                    <a:pt x="471804" y="370586"/>
                  </a:lnTo>
                  <a:lnTo>
                    <a:pt x="465835" y="363220"/>
                  </a:lnTo>
                  <a:lnTo>
                    <a:pt x="453770" y="350012"/>
                  </a:lnTo>
                  <a:lnTo>
                    <a:pt x="427989" y="368300"/>
                  </a:lnTo>
                  <a:lnTo>
                    <a:pt x="424941" y="370077"/>
                  </a:lnTo>
                  <a:lnTo>
                    <a:pt x="417067" y="368935"/>
                  </a:lnTo>
                  <a:lnTo>
                    <a:pt x="412368" y="369697"/>
                  </a:lnTo>
                  <a:lnTo>
                    <a:pt x="412876" y="373125"/>
                  </a:lnTo>
                  <a:lnTo>
                    <a:pt x="410463" y="371856"/>
                  </a:lnTo>
                  <a:lnTo>
                    <a:pt x="402462" y="368046"/>
                  </a:lnTo>
                  <a:lnTo>
                    <a:pt x="374141" y="365125"/>
                  </a:lnTo>
                  <a:lnTo>
                    <a:pt x="364870" y="364489"/>
                  </a:lnTo>
                  <a:lnTo>
                    <a:pt x="357377" y="363600"/>
                  </a:lnTo>
                  <a:lnTo>
                    <a:pt x="349376" y="362076"/>
                  </a:lnTo>
                  <a:lnTo>
                    <a:pt x="348106" y="361696"/>
                  </a:lnTo>
                  <a:lnTo>
                    <a:pt x="351154" y="352044"/>
                  </a:lnTo>
                  <a:lnTo>
                    <a:pt x="306704" y="337312"/>
                  </a:lnTo>
                  <a:lnTo>
                    <a:pt x="261492" y="322072"/>
                  </a:lnTo>
                  <a:lnTo>
                    <a:pt x="206120" y="303657"/>
                  </a:lnTo>
                  <a:lnTo>
                    <a:pt x="190372" y="298196"/>
                  </a:lnTo>
                  <a:lnTo>
                    <a:pt x="143890" y="282575"/>
                  </a:lnTo>
                  <a:lnTo>
                    <a:pt x="129285" y="273176"/>
                  </a:lnTo>
                  <a:lnTo>
                    <a:pt x="99059" y="253746"/>
                  </a:lnTo>
                  <a:lnTo>
                    <a:pt x="76200" y="240664"/>
                  </a:lnTo>
                  <a:lnTo>
                    <a:pt x="56768" y="264668"/>
                  </a:lnTo>
                  <a:lnTo>
                    <a:pt x="44322" y="276225"/>
                  </a:lnTo>
                  <a:lnTo>
                    <a:pt x="17652" y="276860"/>
                  </a:lnTo>
                  <a:lnTo>
                    <a:pt x="16001" y="248158"/>
                  </a:lnTo>
                  <a:lnTo>
                    <a:pt x="27558" y="237998"/>
                  </a:lnTo>
                  <a:lnTo>
                    <a:pt x="29844" y="236855"/>
                  </a:lnTo>
                  <a:lnTo>
                    <a:pt x="18541" y="224409"/>
                  </a:lnTo>
                  <a:lnTo>
                    <a:pt x="16255" y="224155"/>
                  </a:lnTo>
                  <a:lnTo>
                    <a:pt x="0" y="227837"/>
                  </a:lnTo>
                  <a:lnTo>
                    <a:pt x="1142" y="226187"/>
                  </a:lnTo>
                  <a:lnTo>
                    <a:pt x="10921" y="211455"/>
                  </a:lnTo>
                  <a:lnTo>
                    <a:pt x="13080" y="208661"/>
                  </a:lnTo>
                  <a:lnTo>
                    <a:pt x="13080" y="208025"/>
                  </a:lnTo>
                  <a:lnTo>
                    <a:pt x="18541" y="200533"/>
                  </a:lnTo>
                  <a:lnTo>
                    <a:pt x="27304" y="188213"/>
                  </a:lnTo>
                  <a:lnTo>
                    <a:pt x="33654" y="177037"/>
                  </a:lnTo>
                  <a:lnTo>
                    <a:pt x="42036" y="161798"/>
                  </a:lnTo>
                  <a:lnTo>
                    <a:pt x="54736" y="141477"/>
                  </a:lnTo>
                  <a:lnTo>
                    <a:pt x="60325" y="132587"/>
                  </a:lnTo>
                  <a:lnTo>
                    <a:pt x="61340" y="131191"/>
                  </a:lnTo>
                  <a:lnTo>
                    <a:pt x="62356" y="131318"/>
                  </a:lnTo>
                  <a:lnTo>
                    <a:pt x="84835" y="106934"/>
                  </a:lnTo>
                  <a:lnTo>
                    <a:pt x="84454" y="106172"/>
                  </a:lnTo>
                  <a:lnTo>
                    <a:pt x="104139" y="85471"/>
                  </a:lnTo>
                  <a:lnTo>
                    <a:pt x="119887" y="69342"/>
                  </a:lnTo>
                  <a:lnTo>
                    <a:pt x="123443" y="65150"/>
                  </a:lnTo>
                  <a:lnTo>
                    <a:pt x="124078" y="63373"/>
                  </a:lnTo>
                  <a:lnTo>
                    <a:pt x="125094" y="62357"/>
                  </a:lnTo>
                  <a:lnTo>
                    <a:pt x="125856" y="60579"/>
                  </a:lnTo>
                  <a:lnTo>
                    <a:pt x="126872" y="54610"/>
                  </a:lnTo>
                  <a:lnTo>
                    <a:pt x="127634" y="52450"/>
                  </a:lnTo>
                  <a:lnTo>
                    <a:pt x="131444" y="45847"/>
                  </a:lnTo>
                  <a:lnTo>
                    <a:pt x="132841" y="42925"/>
                  </a:lnTo>
                  <a:lnTo>
                    <a:pt x="134111" y="41275"/>
                  </a:lnTo>
                  <a:lnTo>
                    <a:pt x="137032" y="37592"/>
                  </a:lnTo>
                  <a:lnTo>
                    <a:pt x="140588" y="34417"/>
                  </a:lnTo>
                  <a:lnTo>
                    <a:pt x="142239" y="32385"/>
                  </a:lnTo>
                  <a:lnTo>
                    <a:pt x="145160" y="31623"/>
                  </a:lnTo>
                  <a:lnTo>
                    <a:pt x="147573" y="29210"/>
                  </a:lnTo>
                  <a:lnTo>
                    <a:pt x="178815" y="4318"/>
                  </a:lnTo>
                  <a:lnTo>
                    <a:pt x="240156" y="1143"/>
                  </a:lnTo>
                  <a:lnTo>
                    <a:pt x="240537" y="1143"/>
                  </a:lnTo>
                  <a:lnTo>
                    <a:pt x="276986" y="0"/>
                  </a:lnTo>
                  <a:lnTo>
                    <a:pt x="280542" y="1650"/>
                  </a:lnTo>
                  <a:lnTo>
                    <a:pt x="281558" y="2032"/>
                  </a:lnTo>
                  <a:lnTo>
                    <a:pt x="281939" y="1397"/>
                  </a:lnTo>
                  <a:lnTo>
                    <a:pt x="283717" y="1397"/>
                  </a:lnTo>
                  <a:lnTo>
                    <a:pt x="305434" y="12319"/>
                  </a:lnTo>
                  <a:lnTo>
                    <a:pt x="309625" y="13335"/>
                  </a:lnTo>
                  <a:lnTo>
                    <a:pt x="318134" y="18669"/>
                  </a:lnTo>
                  <a:lnTo>
                    <a:pt x="322325" y="20066"/>
                  </a:lnTo>
                  <a:lnTo>
                    <a:pt x="326516" y="22479"/>
                  </a:lnTo>
                  <a:lnTo>
                    <a:pt x="332104" y="25654"/>
                  </a:lnTo>
                  <a:lnTo>
                    <a:pt x="333882" y="27432"/>
                  </a:lnTo>
                  <a:lnTo>
                    <a:pt x="352170" y="33909"/>
                  </a:lnTo>
                  <a:lnTo>
                    <a:pt x="362203" y="37592"/>
                  </a:lnTo>
                  <a:lnTo>
                    <a:pt x="402589" y="66801"/>
                  </a:lnTo>
                  <a:lnTo>
                    <a:pt x="412368" y="73660"/>
                  </a:lnTo>
                  <a:lnTo>
                    <a:pt x="413130" y="74168"/>
                  </a:lnTo>
                  <a:lnTo>
                    <a:pt x="425068" y="79501"/>
                  </a:lnTo>
                  <a:lnTo>
                    <a:pt x="439419" y="88646"/>
                  </a:lnTo>
                  <a:lnTo>
                    <a:pt x="443991" y="90932"/>
                  </a:lnTo>
                  <a:lnTo>
                    <a:pt x="448182" y="93218"/>
                  </a:lnTo>
                  <a:lnTo>
                    <a:pt x="460501" y="97409"/>
                  </a:lnTo>
                  <a:lnTo>
                    <a:pt x="487425" y="111125"/>
                  </a:lnTo>
                  <a:lnTo>
                    <a:pt x="503554" y="126873"/>
                  </a:lnTo>
                  <a:lnTo>
                    <a:pt x="507491" y="132207"/>
                  </a:lnTo>
                  <a:lnTo>
                    <a:pt x="508888" y="134620"/>
                  </a:lnTo>
                  <a:lnTo>
                    <a:pt x="519937" y="146812"/>
                  </a:lnTo>
                  <a:lnTo>
                    <a:pt x="520318" y="147193"/>
                  </a:lnTo>
                  <a:lnTo>
                    <a:pt x="528065" y="155829"/>
                  </a:lnTo>
                  <a:lnTo>
                    <a:pt x="531240" y="159638"/>
                  </a:lnTo>
                  <a:lnTo>
                    <a:pt x="557656" y="187833"/>
                  </a:lnTo>
                  <a:lnTo>
                    <a:pt x="561847" y="194183"/>
                  </a:lnTo>
                  <a:lnTo>
                    <a:pt x="561466" y="195199"/>
                  </a:lnTo>
                  <a:lnTo>
                    <a:pt x="562863" y="197358"/>
                  </a:lnTo>
                  <a:lnTo>
                    <a:pt x="568451" y="203581"/>
                  </a:lnTo>
                  <a:lnTo>
                    <a:pt x="575817" y="213487"/>
                  </a:lnTo>
                  <a:lnTo>
                    <a:pt x="578230" y="217677"/>
                  </a:lnTo>
                  <a:lnTo>
                    <a:pt x="582167" y="222885"/>
                  </a:lnTo>
                  <a:lnTo>
                    <a:pt x="592581" y="235331"/>
                  </a:lnTo>
                  <a:lnTo>
                    <a:pt x="618870" y="266192"/>
                  </a:lnTo>
                  <a:lnTo>
                    <a:pt x="622807" y="271907"/>
                  </a:lnTo>
                  <a:lnTo>
                    <a:pt x="627633" y="279908"/>
                  </a:lnTo>
                  <a:lnTo>
                    <a:pt x="630046" y="282701"/>
                  </a:lnTo>
                  <a:lnTo>
                    <a:pt x="632967" y="284099"/>
                  </a:lnTo>
                  <a:lnTo>
                    <a:pt x="644778" y="296672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944479" y="714756"/>
              <a:ext cx="649605" cy="302260"/>
            </a:xfrm>
            <a:custGeom>
              <a:avLst/>
              <a:gdLst/>
              <a:ahLst/>
              <a:cxnLst/>
              <a:rect l="l" t="t" r="r" b="b"/>
              <a:pathLst>
                <a:path w="649604" h="302259">
                  <a:moveTo>
                    <a:pt x="0" y="228219"/>
                  </a:moveTo>
                  <a:lnTo>
                    <a:pt x="68961" y="121793"/>
                  </a:lnTo>
                  <a:lnTo>
                    <a:pt x="161036" y="14351"/>
                  </a:lnTo>
                  <a:lnTo>
                    <a:pt x="241426" y="0"/>
                  </a:lnTo>
                  <a:lnTo>
                    <a:pt x="296037" y="5080"/>
                  </a:lnTo>
                  <a:lnTo>
                    <a:pt x="404749" y="59690"/>
                  </a:lnTo>
                  <a:lnTo>
                    <a:pt x="427736" y="77597"/>
                  </a:lnTo>
                  <a:lnTo>
                    <a:pt x="443484" y="86995"/>
                  </a:lnTo>
                  <a:lnTo>
                    <a:pt x="488696" y="108585"/>
                  </a:lnTo>
                  <a:lnTo>
                    <a:pt x="649604" y="301752"/>
                  </a:lnTo>
                </a:path>
                <a:path w="649604" h="302259">
                  <a:moveTo>
                    <a:pt x="393192" y="47117"/>
                  </a:moveTo>
                  <a:lnTo>
                    <a:pt x="496697" y="102870"/>
                  </a:lnTo>
                </a:path>
              </a:pathLst>
            </a:custGeom>
            <a:ln w="16216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3140" y="581940"/>
              <a:ext cx="102589" cy="10258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389758" y="1541145"/>
            <a:ext cx="6388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00ACA8"/>
                </a:solidFill>
                <a:latin typeface="Blacker Pro Dis Hv"/>
                <a:cs typeface="Blacker Pro Dis Hv"/>
              </a:rPr>
              <a:t>2025</a:t>
            </a:r>
            <a:endParaRPr sz="2000">
              <a:latin typeface="Blacker Pro Dis Hv"/>
              <a:cs typeface="Blacker Pro Dis Hv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91357" y="1739773"/>
            <a:ext cx="4831080" cy="0"/>
          </a:xfrm>
          <a:custGeom>
            <a:avLst/>
            <a:gdLst/>
            <a:ahLst/>
            <a:cxnLst/>
            <a:rect l="l" t="t" r="r" b="b"/>
            <a:pathLst>
              <a:path w="4831080" h="0">
                <a:moveTo>
                  <a:pt x="0" y="0"/>
                </a:moveTo>
                <a:lnTo>
                  <a:pt x="4830826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838200" y="2023364"/>
            <a:ext cx="8046084" cy="4580890"/>
            <a:chOff x="838200" y="2023364"/>
            <a:chExt cx="8046084" cy="458089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2023364"/>
              <a:ext cx="6368415" cy="392023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29096" y="4944313"/>
              <a:ext cx="1806575" cy="1214120"/>
            </a:xfrm>
            <a:custGeom>
              <a:avLst/>
              <a:gdLst/>
              <a:ahLst/>
              <a:cxnLst/>
              <a:rect l="l" t="t" r="r" b="b"/>
              <a:pathLst>
                <a:path w="1806575" h="1214120">
                  <a:moveTo>
                    <a:pt x="1806194" y="0"/>
                  </a:moveTo>
                  <a:lnTo>
                    <a:pt x="0" y="0"/>
                  </a:lnTo>
                  <a:lnTo>
                    <a:pt x="0" y="1213561"/>
                  </a:lnTo>
                  <a:lnTo>
                    <a:pt x="1806194" y="1213561"/>
                  </a:lnTo>
                  <a:lnTo>
                    <a:pt x="18061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79515" y="4982603"/>
              <a:ext cx="3104641" cy="1621155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11211" y="2319591"/>
            <a:ext cx="90990" cy="13519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445120" y="2037714"/>
            <a:ext cx="2903855" cy="2409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12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À</a:t>
            </a:r>
            <a:r>
              <a:rPr dirty="0" sz="1000" spc="-20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propos</a:t>
            </a:r>
            <a:r>
              <a:rPr dirty="0" sz="1000" spc="-10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du</a:t>
            </a:r>
            <a:r>
              <a:rPr dirty="0" sz="1000" spc="-10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941"/>
                </a:solidFill>
                <a:latin typeface="Montserrat"/>
                <a:cs typeface="Montserrat"/>
              </a:rPr>
              <a:t>lieu</a:t>
            </a:r>
            <a:endParaRPr sz="1000">
              <a:latin typeface="Montserrat"/>
              <a:cs typeface="Montserrat"/>
            </a:endParaRPr>
          </a:p>
          <a:p>
            <a:pPr marL="127000">
              <a:lnSpc>
                <a:spcPct val="100000"/>
              </a:lnSpc>
              <a:spcBef>
                <a:spcPts val="805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Rue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du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Faubourg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Saint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Honore,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à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proximité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du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Boulevard</a:t>
            </a:r>
            <a:endParaRPr sz="700">
              <a:latin typeface="Montserrat"/>
              <a:cs typeface="Montserrat"/>
            </a:endParaRPr>
          </a:p>
          <a:p>
            <a:pPr marL="127000">
              <a:lnSpc>
                <a:spcPct val="100000"/>
              </a:lnSpc>
              <a:spcBef>
                <a:spcPts val="155"/>
              </a:spcBef>
            </a:pP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Haussmann</a:t>
            </a:r>
            <a:endParaRPr sz="700">
              <a:latin typeface="Montserrat"/>
              <a:cs typeface="Montserrat"/>
            </a:endParaRPr>
          </a:p>
          <a:p>
            <a:pPr marL="127000" marR="119380">
              <a:lnSpc>
                <a:spcPct val="214299"/>
              </a:lnSpc>
              <a:spcBef>
                <a:spcPts val="5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3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000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m²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entièrement</a:t>
            </a:r>
            <a:r>
              <a:rPr dirty="0" sz="700" spc="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rénovés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dans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le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8</a:t>
            </a:r>
            <a:r>
              <a:rPr dirty="0" baseline="24691" sz="675">
                <a:solidFill>
                  <a:srgbClr val="122941"/>
                </a:solidFill>
                <a:latin typeface="Montserrat"/>
                <a:cs typeface="Montserrat"/>
              </a:rPr>
              <a:t>ème</a:t>
            </a:r>
            <a:r>
              <a:rPr dirty="0" baseline="24691" sz="675" spc="89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arrondissement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Des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vues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imprenables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sur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la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Tour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Eiffel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le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Sacré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Cœur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Défilés,</a:t>
            </a:r>
            <a:r>
              <a:rPr dirty="0" sz="700" spc="-3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showroom,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diner</a:t>
            </a:r>
            <a:r>
              <a:rPr dirty="0" sz="700" spc="-3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privé…</a:t>
            </a:r>
            <a:endParaRPr sz="700">
              <a:latin typeface="Montserrat"/>
              <a:cs typeface="Montserrat"/>
            </a:endParaRPr>
          </a:p>
          <a:p>
            <a:pPr marL="127000">
              <a:lnSpc>
                <a:spcPct val="100000"/>
              </a:lnSpc>
              <a:spcBef>
                <a:spcPts val="960"/>
              </a:spcBef>
            </a:pP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Disponibilité</a:t>
            </a:r>
            <a:r>
              <a:rPr dirty="0" sz="700" spc="6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2025</a:t>
            </a:r>
            <a:endParaRPr sz="7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700">
              <a:latin typeface="Montserrat"/>
              <a:cs typeface="Montserrat"/>
            </a:endParaRPr>
          </a:p>
          <a:p>
            <a:pPr marL="147320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Eléments</a:t>
            </a:r>
            <a:r>
              <a:rPr dirty="0" sz="1000" spc="-20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1"/>
                </a:solidFill>
                <a:latin typeface="Montserrat"/>
                <a:cs typeface="Montserrat"/>
              </a:rPr>
              <a:t>techniques</a:t>
            </a:r>
            <a:endParaRPr sz="1000">
              <a:latin typeface="Montserrat"/>
              <a:cs typeface="Montserrat"/>
            </a:endParaRPr>
          </a:p>
          <a:p>
            <a:pPr marL="157480">
              <a:lnSpc>
                <a:spcPct val="100000"/>
              </a:lnSpc>
              <a:spcBef>
                <a:spcPts val="835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2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ascenseurs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disponibles</a:t>
            </a:r>
            <a:endParaRPr sz="700">
              <a:latin typeface="Montserrat"/>
              <a:cs typeface="Montserrat"/>
            </a:endParaRPr>
          </a:p>
          <a:p>
            <a:pPr marL="157480">
              <a:lnSpc>
                <a:spcPct val="100000"/>
              </a:lnSpc>
              <a:spcBef>
                <a:spcPts val="790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2,6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m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hauteur sous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plafond</a:t>
            </a:r>
            <a:endParaRPr sz="700">
              <a:latin typeface="Montserrat"/>
              <a:cs typeface="Montserrat"/>
            </a:endParaRPr>
          </a:p>
          <a:p>
            <a:pPr marL="157480">
              <a:lnSpc>
                <a:spcPct val="100000"/>
              </a:lnSpc>
              <a:spcBef>
                <a:spcPts val="805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Capacité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d’accueil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200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personnes</a:t>
            </a:r>
            <a:endParaRPr sz="700">
              <a:latin typeface="Montserrat"/>
              <a:cs typeface="Montserra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07267" y="3322358"/>
            <a:ext cx="93902" cy="12861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95971" y="3121151"/>
            <a:ext cx="110740" cy="10363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97622" y="2672207"/>
            <a:ext cx="103630" cy="10363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97622" y="2902585"/>
            <a:ext cx="103631" cy="10363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93505" y="4976469"/>
            <a:ext cx="2948304" cy="16348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904" y="2493461"/>
            <a:ext cx="179705" cy="1779905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13</a:t>
            </a:r>
            <a:r>
              <a:rPr dirty="0" sz="1000" spc="1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//</a:t>
            </a:r>
            <a:r>
              <a:rPr dirty="0" sz="1000" spc="1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7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76800" y="1762760"/>
            <a:ext cx="3737610" cy="0"/>
          </a:xfrm>
          <a:custGeom>
            <a:avLst/>
            <a:gdLst/>
            <a:ahLst/>
            <a:cxnLst/>
            <a:rect l="l" t="t" r="r" b="b"/>
            <a:pathLst>
              <a:path w="3737609" h="0">
                <a:moveTo>
                  <a:pt x="0" y="0"/>
                </a:moveTo>
                <a:lnTo>
                  <a:pt x="3737609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8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970"/>
              </a:spcBef>
            </a:pPr>
            <a:r>
              <a:rPr dirty="0"/>
              <a:t>Octant</a:t>
            </a:r>
            <a:r>
              <a:rPr dirty="0" spc="-30"/>
              <a:t> </a:t>
            </a:r>
            <a:r>
              <a:rPr dirty="0">
                <a:solidFill>
                  <a:srgbClr val="00ACA9"/>
                </a:solidFill>
              </a:rPr>
              <a:t>&amp;</a:t>
            </a:r>
            <a:r>
              <a:rPr dirty="0" spc="-5">
                <a:solidFill>
                  <a:srgbClr val="00ACA9"/>
                </a:solidFill>
              </a:rPr>
              <a:t> </a:t>
            </a:r>
            <a:r>
              <a:rPr dirty="0" spc="-10">
                <a:solidFill>
                  <a:srgbClr val="00ACA9"/>
                </a:solidFill>
              </a:rPr>
              <a:t>Sextant</a:t>
            </a:r>
          </a:p>
          <a:p>
            <a:pPr marL="784860">
              <a:lnSpc>
                <a:spcPct val="100000"/>
              </a:lnSpc>
              <a:spcBef>
                <a:spcPts val="750"/>
              </a:spcBef>
            </a:pPr>
            <a:r>
              <a:rPr dirty="0" sz="2000" spc="-20">
                <a:solidFill>
                  <a:srgbClr val="00ACA8"/>
                </a:solidFill>
              </a:rPr>
              <a:t>2025</a:t>
            </a:r>
            <a:endParaRPr sz="20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005" y="324891"/>
            <a:ext cx="1382649" cy="22705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01992" y="613029"/>
            <a:ext cx="294005" cy="294005"/>
            <a:chOff x="701992" y="613029"/>
            <a:chExt cx="294005" cy="294005"/>
          </a:xfrm>
        </p:grpSpPr>
        <p:sp>
          <p:nvSpPr>
            <p:cNvPr id="8" name="object 8"/>
            <p:cNvSpPr/>
            <p:nvPr/>
          </p:nvSpPr>
          <p:spPr>
            <a:xfrm>
              <a:off x="701992" y="613029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5">
                  <a:moveTo>
                    <a:pt x="146824" y="0"/>
                  </a:moveTo>
                  <a:lnTo>
                    <a:pt x="100418" y="7493"/>
                  </a:lnTo>
                  <a:lnTo>
                    <a:pt x="60121" y="28321"/>
                  </a:lnTo>
                  <a:lnTo>
                    <a:pt x="28333" y="60198"/>
                  </a:lnTo>
                  <a:lnTo>
                    <a:pt x="7493" y="100457"/>
                  </a:lnTo>
                  <a:lnTo>
                    <a:pt x="0" y="146812"/>
                  </a:lnTo>
                  <a:lnTo>
                    <a:pt x="7493" y="193294"/>
                  </a:lnTo>
                  <a:lnTo>
                    <a:pt x="28333" y="233553"/>
                  </a:lnTo>
                  <a:lnTo>
                    <a:pt x="60121" y="265303"/>
                  </a:lnTo>
                  <a:lnTo>
                    <a:pt x="100418" y="286258"/>
                  </a:lnTo>
                  <a:lnTo>
                    <a:pt x="146824" y="293624"/>
                  </a:lnTo>
                  <a:lnTo>
                    <a:pt x="193230" y="286258"/>
                  </a:lnTo>
                  <a:lnTo>
                    <a:pt x="233540" y="265303"/>
                  </a:lnTo>
                  <a:lnTo>
                    <a:pt x="265328" y="233553"/>
                  </a:lnTo>
                  <a:lnTo>
                    <a:pt x="286169" y="193294"/>
                  </a:lnTo>
                  <a:lnTo>
                    <a:pt x="293649" y="146812"/>
                  </a:lnTo>
                  <a:lnTo>
                    <a:pt x="286169" y="100457"/>
                  </a:lnTo>
                  <a:lnTo>
                    <a:pt x="265328" y="60198"/>
                  </a:lnTo>
                  <a:lnTo>
                    <a:pt x="233540" y="28321"/>
                  </a:lnTo>
                  <a:lnTo>
                    <a:pt x="193230" y="7493"/>
                  </a:lnTo>
                  <a:lnTo>
                    <a:pt x="146824" y="0"/>
                  </a:lnTo>
                  <a:close/>
                </a:path>
              </a:pathLst>
            </a:custGeom>
            <a:solidFill>
              <a:srgbClr val="122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762" y="669099"/>
              <a:ext cx="164122" cy="18853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62939" y="652398"/>
            <a:ext cx="574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ACA9"/>
                </a:solidFill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984610" y="172338"/>
            <a:ext cx="862965" cy="708660"/>
            <a:chOff x="10984610" y="172338"/>
            <a:chExt cx="862965" cy="708660"/>
          </a:xfrm>
        </p:grpSpPr>
        <p:sp>
          <p:nvSpPr>
            <p:cNvPr id="12" name="object 12"/>
            <p:cNvSpPr/>
            <p:nvPr/>
          </p:nvSpPr>
          <p:spPr>
            <a:xfrm>
              <a:off x="10990960" y="178688"/>
              <a:ext cx="850265" cy="609600"/>
            </a:xfrm>
            <a:custGeom>
              <a:avLst/>
              <a:gdLst/>
              <a:ahLst/>
              <a:cxnLst/>
              <a:rect l="l" t="t" r="r" b="b"/>
              <a:pathLst>
                <a:path w="850265" h="609600">
                  <a:moveTo>
                    <a:pt x="850265" y="428116"/>
                  </a:moveTo>
                  <a:lnTo>
                    <a:pt x="848233" y="444499"/>
                  </a:lnTo>
                  <a:lnTo>
                    <a:pt x="846836" y="456564"/>
                  </a:lnTo>
                  <a:lnTo>
                    <a:pt x="840359" y="489330"/>
                  </a:lnTo>
                  <a:lnTo>
                    <a:pt x="829183" y="541400"/>
                  </a:lnTo>
                  <a:lnTo>
                    <a:pt x="824611" y="546988"/>
                  </a:lnTo>
                  <a:lnTo>
                    <a:pt x="817626" y="544321"/>
                  </a:lnTo>
                  <a:lnTo>
                    <a:pt x="811022" y="540130"/>
                  </a:lnTo>
                  <a:lnTo>
                    <a:pt x="805815" y="540130"/>
                  </a:lnTo>
                  <a:lnTo>
                    <a:pt x="802259" y="545083"/>
                  </a:lnTo>
                  <a:lnTo>
                    <a:pt x="788924" y="553592"/>
                  </a:lnTo>
                  <a:lnTo>
                    <a:pt x="787527" y="552322"/>
                  </a:lnTo>
                  <a:lnTo>
                    <a:pt x="785114" y="548512"/>
                  </a:lnTo>
                  <a:lnTo>
                    <a:pt x="783463" y="548258"/>
                  </a:lnTo>
                  <a:lnTo>
                    <a:pt x="775970" y="552830"/>
                  </a:lnTo>
                  <a:lnTo>
                    <a:pt x="760222" y="561466"/>
                  </a:lnTo>
                  <a:lnTo>
                    <a:pt x="755015" y="565657"/>
                  </a:lnTo>
                  <a:lnTo>
                    <a:pt x="759079" y="576833"/>
                  </a:lnTo>
                  <a:lnTo>
                    <a:pt x="761111" y="585469"/>
                  </a:lnTo>
                  <a:lnTo>
                    <a:pt x="762508" y="588517"/>
                  </a:lnTo>
                  <a:lnTo>
                    <a:pt x="759841" y="589787"/>
                  </a:lnTo>
                  <a:lnTo>
                    <a:pt x="752221" y="592581"/>
                  </a:lnTo>
                  <a:lnTo>
                    <a:pt x="744220" y="596010"/>
                  </a:lnTo>
                  <a:lnTo>
                    <a:pt x="738759" y="597280"/>
                  </a:lnTo>
                  <a:lnTo>
                    <a:pt x="735457" y="598169"/>
                  </a:lnTo>
                  <a:lnTo>
                    <a:pt x="719074" y="609599"/>
                  </a:lnTo>
                  <a:lnTo>
                    <a:pt x="718058" y="608583"/>
                  </a:lnTo>
                  <a:lnTo>
                    <a:pt x="714502" y="604138"/>
                  </a:lnTo>
                  <a:lnTo>
                    <a:pt x="700913" y="587882"/>
                  </a:lnTo>
                  <a:lnTo>
                    <a:pt x="699897" y="585342"/>
                  </a:lnTo>
                  <a:lnTo>
                    <a:pt x="684403" y="566292"/>
                  </a:lnTo>
                  <a:lnTo>
                    <a:pt x="659892" y="536066"/>
                  </a:lnTo>
                  <a:lnTo>
                    <a:pt x="649732" y="522985"/>
                  </a:lnTo>
                  <a:lnTo>
                    <a:pt x="646938" y="519810"/>
                  </a:lnTo>
                  <a:lnTo>
                    <a:pt x="643509" y="515111"/>
                  </a:lnTo>
                  <a:lnTo>
                    <a:pt x="637921" y="506221"/>
                  </a:lnTo>
                  <a:lnTo>
                    <a:pt x="631571" y="497204"/>
                  </a:lnTo>
                  <a:lnTo>
                    <a:pt x="615696" y="478662"/>
                  </a:lnTo>
                  <a:lnTo>
                    <a:pt x="585978" y="444880"/>
                  </a:lnTo>
                  <a:lnTo>
                    <a:pt x="585597" y="444499"/>
                  </a:lnTo>
                  <a:lnTo>
                    <a:pt x="585216" y="444118"/>
                  </a:lnTo>
                  <a:lnTo>
                    <a:pt x="569087" y="426846"/>
                  </a:lnTo>
                  <a:lnTo>
                    <a:pt x="566293" y="420369"/>
                  </a:lnTo>
                  <a:lnTo>
                    <a:pt x="564515" y="415416"/>
                  </a:lnTo>
                  <a:lnTo>
                    <a:pt x="564515" y="410336"/>
                  </a:lnTo>
                  <a:lnTo>
                    <a:pt x="564642" y="405256"/>
                  </a:lnTo>
                  <a:lnTo>
                    <a:pt x="563499" y="402716"/>
                  </a:lnTo>
                  <a:lnTo>
                    <a:pt x="543560" y="391159"/>
                  </a:lnTo>
                  <a:lnTo>
                    <a:pt x="515493" y="373887"/>
                  </a:lnTo>
                  <a:lnTo>
                    <a:pt x="504317" y="367791"/>
                  </a:lnTo>
                  <a:lnTo>
                    <a:pt x="492379" y="362711"/>
                  </a:lnTo>
                  <a:lnTo>
                    <a:pt x="471932" y="353948"/>
                  </a:lnTo>
                  <a:lnTo>
                    <a:pt x="465963" y="351154"/>
                  </a:lnTo>
                  <a:lnTo>
                    <a:pt x="457200" y="348614"/>
                  </a:lnTo>
                  <a:lnTo>
                    <a:pt x="448183" y="345693"/>
                  </a:lnTo>
                  <a:lnTo>
                    <a:pt x="441071" y="344677"/>
                  </a:lnTo>
                  <a:lnTo>
                    <a:pt x="414782" y="336803"/>
                  </a:lnTo>
                  <a:lnTo>
                    <a:pt x="406781" y="332866"/>
                  </a:lnTo>
                  <a:lnTo>
                    <a:pt x="406019" y="331723"/>
                  </a:lnTo>
                  <a:lnTo>
                    <a:pt x="362077" y="309498"/>
                  </a:lnTo>
                  <a:lnTo>
                    <a:pt x="348488" y="302640"/>
                  </a:lnTo>
                  <a:lnTo>
                    <a:pt x="330581" y="302894"/>
                  </a:lnTo>
                  <a:lnTo>
                    <a:pt x="330581" y="303656"/>
                  </a:lnTo>
                  <a:lnTo>
                    <a:pt x="329946" y="304037"/>
                  </a:lnTo>
                  <a:lnTo>
                    <a:pt x="310261" y="304799"/>
                  </a:lnTo>
                  <a:lnTo>
                    <a:pt x="309880" y="303656"/>
                  </a:lnTo>
                  <a:lnTo>
                    <a:pt x="281178" y="304418"/>
                  </a:lnTo>
                  <a:lnTo>
                    <a:pt x="244348" y="309117"/>
                  </a:lnTo>
                  <a:lnTo>
                    <a:pt x="229616" y="315594"/>
                  </a:lnTo>
                  <a:lnTo>
                    <a:pt x="227457" y="316229"/>
                  </a:lnTo>
                  <a:lnTo>
                    <a:pt x="193802" y="350900"/>
                  </a:lnTo>
                  <a:lnTo>
                    <a:pt x="189230" y="358901"/>
                  </a:lnTo>
                  <a:lnTo>
                    <a:pt x="180848" y="369315"/>
                  </a:lnTo>
                  <a:lnTo>
                    <a:pt x="160147" y="393064"/>
                  </a:lnTo>
                  <a:lnTo>
                    <a:pt x="151130" y="402843"/>
                  </a:lnTo>
                  <a:lnTo>
                    <a:pt x="133858" y="421258"/>
                  </a:lnTo>
                  <a:lnTo>
                    <a:pt x="102362" y="470915"/>
                  </a:lnTo>
                  <a:lnTo>
                    <a:pt x="85598" y="497585"/>
                  </a:lnTo>
                  <a:lnTo>
                    <a:pt x="80264" y="505840"/>
                  </a:lnTo>
                  <a:lnTo>
                    <a:pt x="63881" y="531113"/>
                  </a:lnTo>
                  <a:lnTo>
                    <a:pt x="62484" y="531494"/>
                  </a:lnTo>
                  <a:lnTo>
                    <a:pt x="54356" y="545591"/>
                  </a:lnTo>
                  <a:lnTo>
                    <a:pt x="20447" y="539368"/>
                  </a:lnTo>
                  <a:lnTo>
                    <a:pt x="2667" y="507364"/>
                  </a:lnTo>
                  <a:lnTo>
                    <a:pt x="0" y="474979"/>
                  </a:lnTo>
                  <a:lnTo>
                    <a:pt x="6731" y="454151"/>
                  </a:lnTo>
                  <a:lnTo>
                    <a:pt x="30988" y="453008"/>
                  </a:lnTo>
                  <a:lnTo>
                    <a:pt x="35687" y="439673"/>
                  </a:lnTo>
                  <a:lnTo>
                    <a:pt x="35687" y="427100"/>
                  </a:lnTo>
                  <a:lnTo>
                    <a:pt x="48387" y="393826"/>
                  </a:lnTo>
                  <a:lnTo>
                    <a:pt x="57912" y="372490"/>
                  </a:lnTo>
                  <a:lnTo>
                    <a:pt x="75692" y="328421"/>
                  </a:lnTo>
                  <a:lnTo>
                    <a:pt x="75692" y="321436"/>
                  </a:lnTo>
                  <a:lnTo>
                    <a:pt x="86360" y="313943"/>
                  </a:lnTo>
                  <a:lnTo>
                    <a:pt x="91821" y="309498"/>
                  </a:lnTo>
                  <a:lnTo>
                    <a:pt x="124587" y="251078"/>
                  </a:lnTo>
                  <a:lnTo>
                    <a:pt x="131699" y="237362"/>
                  </a:lnTo>
                  <a:lnTo>
                    <a:pt x="145161" y="213867"/>
                  </a:lnTo>
                  <a:lnTo>
                    <a:pt x="165862" y="197357"/>
                  </a:lnTo>
                  <a:lnTo>
                    <a:pt x="161544" y="195198"/>
                  </a:lnTo>
                  <a:lnTo>
                    <a:pt x="148082" y="188975"/>
                  </a:lnTo>
                  <a:lnTo>
                    <a:pt x="153162" y="154050"/>
                  </a:lnTo>
                  <a:lnTo>
                    <a:pt x="178181" y="124205"/>
                  </a:lnTo>
                  <a:lnTo>
                    <a:pt x="207518" y="101600"/>
                  </a:lnTo>
                  <a:lnTo>
                    <a:pt x="211582" y="100583"/>
                  </a:lnTo>
                  <a:lnTo>
                    <a:pt x="225679" y="98551"/>
                  </a:lnTo>
                  <a:lnTo>
                    <a:pt x="269113" y="65531"/>
                  </a:lnTo>
                  <a:lnTo>
                    <a:pt x="291338" y="49021"/>
                  </a:lnTo>
                  <a:lnTo>
                    <a:pt x="315087" y="35305"/>
                  </a:lnTo>
                  <a:lnTo>
                    <a:pt x="346583" y="20065"/>
                  </a:lnTo>
                  <a:lnTo>
                    <a:pt x="353568" y="13461"/>
                  </a:lnTo>
                  <a:lnTo>
                    <a:pt x="356616" y="11049"/>
                  </a:lnTo>
                  <a:lnTo>
                    <a:pt x="382143" y="9525"/>
                  </a:lnTo>
                  <a:lnTo>
                    <a:pt x="406400" y="8889"/>
                  </a:lnTo>
                  <a:lnTo>
                    <a:pt x="434213" y="8127"/>
                  </a:lnTo>
                  <a:lnTo>
                    <a:pt x="501269" y="5841"/>
                  </a:lnTo>
                  <a:lnTo>
                    <a:pt x="555752" y="4190"/>
                  </a:lnTo>
                  <a:lnTo>
                    <a:pt x="605155" y="2412"/>
                  </a:lnTo>
                  <a:lnTo>
                    <a:pt x="613029" y="2158"/>
                  </a:lnTo>
                  <a:lnTo>
                    <a:pt x="686435" y="0"/>
                  </a:lnTo>
                  <a:lnTo>
                    <a:pt x="711454" y="7492"/>
                  </a:lnTo>
                  <a:lnTo>
                    <a:pt x="743077" y="31241"/>
                  </a:lnTo>
                  <a:lnTo>
                    <a:pt x="756031" y="69087"/>
                  </a:lnTo>
                  <a:lnTo>
                    <a:pt x="761365" y="108711"/>
                  </a:lnTo>
                  <a:lnTo>
                    <a:pt x="762000" y="134238"/>
                  </a:lnTo>
                  <a:lnTo>
                    <a:pt x="766572" y="146811"/>
                  </a:lnTo>
                  <a:lnTo>
                    <a:pt x="773811" y="156463"/>
                  </a:lnTo>
                  <a:lnTo>
                    <a:pt x="789686" y="167258"/>
                  </a:lnTo>
                  <a:lnTo>
                    <a:pt x="814197" y="175259"/>
                  </a:lnTo>
                  <a:lnTo>
                    <a:pt x="821563" y="189356"/>
                  </a:lnTo>
                  <a:lnTo>
                    <a:pt x="830199" y="205993"/>
                  </a:lnTo>
                  <a:lnTo>
                    <a:pt x="836041" y="238124"/>
                  </a:lnTo>
                  <a:lnTo>
                    <a:pt x="837946" y="266064"/>
                  </a:lnTo>
                  <a:lnTo>
                    <a:pt x="837819" y="299973"/>
                  </a:lnTo>
                  <a:lnTo>
                    <a:pt x="838708" y="308101"/>
                  </a:lnTo>
                  <a:lnTo>
                    <a:pt x="840867" y="339851"/>
                  </a:lnTo>
                  <a:lnTo>
                    <a:pt x="850138" y="423798"/>
                  </a:lnTo>
                  <a:lnTo>
                    <a:pt x="850265" y="428116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8381" y="567170"/>
              <a:ext cx="121080" cy="781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063604" y="501650"/>
              <a:ext cx="645160" cy="373380"/>
            </a:xfrm>
            <a:custGeom>
              <a:avLst/>
              <a:gdLst/>
              <a:ahLst/>
              <a:cxnLst/>
              <a:rect l="l" t="t" r="r" b="b"/>
              <a:pathLst>
                <a:path w="645159" h="373380">
                  <a:moveTo>
                    <a:pt x="644651" y="296672"/>
                  </a:moveTo>
                  <a:lnTo>
                    <a:pt x="630301" y="304419"/>
                  </a:lnTo>
                  <a:lnTo>
                    <a:pt x="623951" y="308483"/>
                  </a:lnTo>
                  <a:lnTo>
                    <a:pt x="603885" y="319404"/>
                  </a:lnTo>
                  <a:lnTo>
                    <a:pt x="599821" y="325247"/>
                  </a:lnTo>
                  <a:lnTo>
                    <a:pt x="590423" y="329184"/>
                  </a:lnTo>
                  <a:lnTo>
                    <a:pt x="528574" y="360172"/>
                  </a:lnTo>
                  <a:lnTo>
                    <a:pt x="476758" y="369950"/>
                  </a:lnTo>
                  <a:lnTo>
                    <a:pt x="471804" y="370459"/>
                  </a:lnTo>
                  <a:lnTo>
                    <a:pt x="465709" y="363220"/>
                  </a:lnTo>
                  <a:lnTo>
                    <a:pt x="453771" y="349885"/>
                  </a:lnTo>
                  <a:lnTo>
                    <a:pt x="427990" y="368300"/>
                  </a:lnTo>
                  <a:lnTo>
                    <a:pt x="424942" y="369950"/>
                  </a:lnTo>
                  <a:lnTo>
                    <a:pt x="417068" y="368935"/>
                  </a:lnTo>
                  <a:lnTo>
                    <a:pt x="412369" y="369570"/>
                  </a:lnTo>
                  <a:lnTo>
                    <a:pt x="412876" y="372999"/>
                  </a:lnTo>
                  <a:lnTo>
                    <a:pt x="410464" y="371855"/>
                  </a:lnTo>
                  <a:lnTo>
                    <a:pt x="402463" y="367919"/>
                  </a:lnTo>
                  <a:lnTo>
                    <a:pt x="374142" y="364998"/>
                  </a:lnTo>
                  <a:lnTo>
                    <a:pt x="364871" y="364363"/>
                  </a:lnTo>
                  <a:lnTo>
                    <a:pt x="357250" y="363600"/>
                  </a:lnTo>
                  <a:lnTo>
                    <a:pt x="349376" y="361950"/>
                  </a:lnTo>
                  <a:lnTo>
                    <a:pt x="347979" y="361569"/>
                  </a:lnTo>
                  <a:lnTo>
                    <a:pt x="351154" y="352044"/>
                  </a:lnTo>
                  <a:lnTo>
                    <a:pt x="306704" y="337312"/>
                  </a:lnTo>
                  <a:lnTo>
                    <a:pt x="261493" y="322072"/>
                  </a:lnTo>
                  <a:lnTo>
                    <a:pt x="206121" y="303529"/>
                  </a:lnTo>
                  <a:lnTo>
                    <a:pt x="190373" y="298196"/>
                  </a:lnTo>
                  <a:lnTo>
                    <a:pt x="143891" y="282448"/>
                  </a:lnTo>
                  <a:lnTo>
                    <a:pt x="129286" y="273176"/>
                  </a:lnTo>
                  <a:lnTo>
                    <a:pt x="99060" y="253619"/>
                  </a:lnTo>
                  <a:lnTo>
                    <a:pt x="76200" y="240664"/>
                  </a:lnTo>
                  <a:lnTo>
                    <a:pt x="56769" y="264540"/>
                  </a:lnTo>
                  <a:lnTo>
                    <a:pt x="44323" y="276098"/>
                  </a:lnTo>
                  <a:lnTo>
                    <a:pt x="17525" y="276733"/>
                  </a:lnTo>
                  <a:lnTo>
                    <a:pt x="16001" y="248158"/>
                  </a:lnTo>
                  <a:lnTo>
                    <a:pt x="27431" y="237871"/>
                  </a:lnTo>
                  <a:lnTo>
                    <a:pt x="29845" y="236727"/>
                  </a:lnTo>
                  <a:lnTo>
                    <a:pt x="18542" y="224282"/>
                  </a:lnTo>
                  <a:lnTo>
                    <a:pt x="16255" y="224027"/>
                  </a:lnTo>
                  <a:lnTo>
                    <a:pt x="0" y="227837"/>
                  </a:lnTo>
                  <a:lnTo>
                    <a:pt x="1143" y="226187"/>
                  </a:lnTo>
                  <a:lnTo>
                    <a:pt x="10922" y="211454"/>
                  </a:lnTo>
                  <a:lnTo>
                    <a:pt x="12953" y="208661"/>
                  </a:lnTo>
                  <a:lnTo>
                    <a:pt x="12953" y="207899"/>
                  </a:lnTo>
                  <a:lnTo>
                    <a:pt x="18542" y="200533"/>
                  </a:lnTo>
                  <a:lnTo>
                    <a:pt x="27304" y="188213"/>
                  </a:lnTo>
                  <a:lnTo>
                    <a:pt x="33654" y="176911"/>
                  </a:lnTo>
                  <a:lnTo>
                    <a:pt x="42037" y="161798"/>
                  </a:lnTo>
                  <a:lnTo>
                    <a:pt x="54610" y="141350"/>
                  </a:lnTo>
                  <a:lnTo>
                    <a:pt x="60198" y="132587"/>
                  </a:lnTo>
                  <a:lnTo>
                    <a:pt x="61341" y="131063"/>
                  </a:lnTo>
                  <a:lnTo>
                    <a:pt x="62356" y="131190"/>
                  </a:lnTo>
                  <a:lnTo>
                    <a:pt x="84836" y="106807"/>
                  </a:lnTo>
                  <a:lnTo>
                    <a:pt x="84454" y="106172"/>
                  </a:lnTo>
                  <a:lnTo>
                    <a:pt x="104140" y="85471"/>
                  </a:lnTo>
                  <a:lnTo>
                    <a:pt x="119888" y="69341"/>
                  </a:lnTo>
                  <a:lnTo>
                    <a:pt x="123317" y="65024"/>
                  </a:lnTo>
                  <a:lnTo>
                    <a:pt x="124078" y="63246"/>
                  </a:lnTo>
                  <a:lnTo>
                    <a:pt x="125095" y="62229"/>
                  </a:lnTo>
                  <a:lnTo>
                    <a:pt x="125856" y="60451"/>
                  </a:lnTo>
                  <a:lnTo>
                    <a:pt x="126873" y="54483"/>
                  </a:lnTo>
                  <a:lnTo>
                    <a:pt x="127635" y="52450"/>
                  </a:lnTo>
                  <a:lnTo>
                    <a:pt x="131445" y="45720"/>
                  </a:lnTo>
                  <a:lnTo>
                    <a:pt x="132842" y="42799"/>
                  </a:lnTo>
                  <a:lnTo>
                    <a:pt x="134112" y="41148"/>
                  </a:lnTo>
                  <a:lnTo>
                    <a:pt x="137033" y="37591"/>
                  </a:lnTo>
                  <a:lnTo>
                    <a:pt x="140462" y="34416"/>
                  </a:lnTo>
                  <a:lnTo>
                    <a:pt x="142240" y="32385"/>
                  </a:lnTo>
                  <a:lnTo>
                    <a:pt x="145034" y="31496"/>
                  </a:lnTo>
                  <a:lnTo>
                    <a:pt x="147574" y="29210"/>
                  </a:lnTo>
                  <a:lnTo>
                    <a:pt x="178689" y="4190"/>
                  </a:lnTo>
                  <a:lnTo>
                    <a:pt x="240156" y="1015"/>
                  </a:lnTo>
                  <a:lnTo>
                    <a:pt x="240538" y="1015"/>
                  </a:lnTo>
                  <a:lnTo>
                    <a:pt x="276987" y="0"/>
                  </a:lnTo>
                  <a:lnTo>
                    <a:pt x="280416" y="1650"/>
                  </a:lnTo>
                  <a:lnTo>
                    <a:pt x="281559" y="2032"/>
                  </a:lnTo>
                  <a:lnTo>
                    <a:pt x="281940" y="1397"/>
                  </a:lnTo>
                  <a:lnTo>
                    <a:pt x="283591" y="1270"/>
                  </a:lnTo>
                  <a:lnTo>
                    <a:pt x="305435" y="12191"/>
                  </a:lnTo>
                  <a:lnTo>
                    <a:pt x="309625" y="13208"/>
                  </a:lnTo>
                  <a:lnTo>
                    <a:pt x="318135" y="18541"/>
                  </a:lnTo>
                  <a:lnTo>
                    <a:pt x="322325" y="19938"/>
                  </a:lnTo>
                  <a:lnTo>
                    <a:pt x="326517" y="22351"/>
                  </a:lnTo>
                  <a:lnTo>
                    <a:pt x="332104" y="25526"/>
                  </a:lnTo>
                  <a:lnTo>
                    <a:pt x="333883" y="27304"/>
                  </a:lnTo>
                  <a:lnTo>
                    <a:pt x="352171" y="33782"/>
                  </a:lnTo>
                  <a:lnTo>
                    <a:pt x="362203" y="37464"/>
                  </a:lnTo>
                  <a:lnTo>
                    <a:pt x="402590" y="66675"/>
                  </a:lnTo>
                  <a:lnTo>
                    <a:pt x="412369" y="73533"/>
                  </a:lnTo>
                  <a:lnTo>
                    <a:pt x="413130" y="74167"/>
                  </a:lnTo>
                  <a:lnTo>
                    <a:pt x="425069" y="79375"/>
                  </a:lnTo>
                  <a:lnTo>
                    <a:pt x="439420" y="88519"/>
                  </a:lnTo>
                  <a:lnTo>
                    <a:pt x="443992" y="90804"/>
                  </a:lnTo>
                  <a:lnTo>
                    <a:pt x="448183" y="93090"/>
                  </a:lnTo>
                  <a:lnTo>
                    <a:pt x="460501" y="97409"/>
                  </a:lnTo>
                  <a:lnTo>
                    <a:pt x="487425" y="111125"/>
                  </a:lnTo>
                  <a:lnTo>
                    <a:pt x="503554" y="126873"/>
                  </a:lnTo>
                  <a:lnTo>
                    <a:pt x="507492" y="132079"/>
                  </a:lnTo>
                  <a:lnTo>
                    <a:pt x="508889" y="134620"/>
                  </a:lnTo>
                  <a:lnTo>
                    <a:pt x="519938" y="146685"/>
                  </a:lnTo>
                  <a:lnTo>
                    <a:pt x="520319" y="147192"/>
                  </a:lnTo>
                  <a:lnTo>
                    <a:pt x="528066" y="155701"/>
                  </a:lnTo>
                  <a:lnTo>
                    <a:pt x="531241" y="159512"/>
                  </a:lnTo>
                  <a:lnTo>
                    <a:pt x="557656" y="187705"/>
                  </a:lnTo>
                  <a:lnTo>
                    <a:pt x="561848" y="194055"/>
                  </a:lnTo>
                  <a:lnTo>
                    <a:pt x="561467" y="195199"/>
                  </a:lnTo>
                  <a:lnTo>
                    <a:pt x="562864" y="197230"/>
                  </a:lnTo>
                  <a:lnTo>
                    <a:pt x="568451" y="203580"/>
                  </a:lnTo>
                  <a:lnTo>
                    <a:pt x="575818" y="213360"/>
                  </a:lnTo>
                  <a:lnTo>
                    <a:pt x="578230" y="217677"/>
                  </a:lnTo>
                  <a:lnTo>
                    <a:pt x="582168" y="222885"/>
                  </a:lnTo>
                  <a:lnTo>
                    <a:pt x="592581" y="235203"/>
                  </a:lnTo>
                  <a:lnTo>
                    <a:pt x="618871" y="266064"/>
                  </a:lnTo>
                  <a:lnTo>
                    <a:pt x="622808" y="271779"/>
                  </a:lnTo>
                  <a:lnTo>
                    <a:pt x="627634" y="279780"/>
                  </a:lnTo>
                  <a:lnTo>
                    <a:pt x="630047" y="282701"/>
                  </a:lnTo>
                  <a:lnTo>
                    <a:pt x="632968" y="283972"/>
                  </a:lnTo>
                  <a:lnTo>
                    <a:pt x="644651" y="296672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061445" y="496950"/>
              <a:ext cx="649605" cy="302260"/>
            </a:xfrm>
            <a:custGeom>
              <a:avLst/>
              <a:gdLst/>
              <a:ahLst/>
              <a:cxnLst/>
              <a:rect l="l" t="t" r="r" b="b"/>
              <a:pathLst>
                <a:path w="649604" h="302259">
                  <a:moveTo>
                    <a:pt x="0" y="228219"/>
                  </a:moveTo>
                  <a:lnTo>
                    <a:pt x="68960" y="121920"/>
                  </a:lnTo>
                  <a:lnTo>
                    <a:pt x="160908" y="14350"/>
                  </a:lnTo>
                  <a:lnTo>
                    <a:pt x="241426" y="0"/>
                  </a:lnTo>
                  <a:lnTo>
                    <a:pt x="296036" y="5207"/>
                  </a:lnTo>
                  <a:lnTo>
                    <a:pt x="404749" y="59816"/>
                  </a:lnTo>
                  <a:lnTo>
                    <a:pt x="427735" y="77597"/>
                  </a:lnTo>
                  <a:lnTo>
                    <a:pt x="443483" y="87122"/>
                  </a:lnTo>
                  <a:lnTo>
                    <a:pt x="488569" y="108712"/>
                  </a:lnTo>
                  <a:lnTo>
                    <a:pt x="649604" y="301878"/>
                  </a:lnTo>
                </a:path>
              </a:pathLst>
            </a:custGeom>
            <a:ln w="16216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46712" y="312165"/>
              <a:ext cx="124586" cy="11607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137397" y="4243197"/>
            <a:ext cx="1960880" cy="1011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Éléments</a:t>
            </a:r>
            <a:r>
              <a:rPr dirty="0" sz="1000" spc="-4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techniques</a:t>
            </a:r>
            <a:endParaRPr sz="10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Surface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disponible</a:t>
            </a:r>
            <a:r>
              <a:rPr dirty="0" sz="700" spc="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11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630 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Capacitaire</a:t>
            </a:r>
            <a:r>
              <a:rPr dirty="0" sz="700" spc="14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044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personnes</a:t>
            </a:r>
            <a:endParaRPr sz="700">
              <a:latin typeface="Montserrat"/>
              <a:cs typeface="Montserrat"/>
            </a:endParaRPr>
          </a:p>
          <a:p>
            <a:pPr marL="12700" marR="5080">
              <a:lnSpc>
                <a:spcPct val="124300"/>
              </a:lnSpc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Hauteur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sous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plafond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entre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2,40m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2,48m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Nombre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d'étages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10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étages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toiture</a:t>
            </a:r>
            <a:r>
              <a:rPr dirty="0" sz="700" spc="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végétalisée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Places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parking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disponibles</a:t>
            </a:r>
            <a:r>
              <a:rPr dirty="0" sz="700" spc="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dont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9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PMR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73263" y="4092575"/>
            <a:ext cx="3113405" cy="0"/>
          </a:xfrm>
          <a:custGeom>
            <a:avLst/>
            <a:gdLst/>
            <a:ahLst/>
            <a:cxnLst/>
            <a:rect l="l" t="t" r="r" b="b"/>
            <a:pathLst>
              <a:path w="3113404" h="0">
                <a:moveTo>
                  <a:pt x="0" y="0"/>
                </a:moveTo>
                <a:lnTo>
                  <a:pt x="3113151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111743" y="2573781"/>
            <a:ext cx="3488054" cy="1370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propos</a:t>
            </a:r>
            <a:r>
              <a:rPr dirty="0" sz="1000" spc="-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1000" spc="-1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lieu</a:t>
            </a:r>
            <a:endParaRPr sz="1000">
              <a:latin typeface="Montserrat"/>
              <a:cs typeface="Montserrat"/>
            </a:endParaRPr>
          </a:p>
          <a:p>
            <a:pPr marL="12700" marR="1195705">
              <a:lnSpc>
                <a:spcPct val="150000"/>
              </a:lnSpc>
              <a:spcBef>
                <a:spcPts val="570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proximité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des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quais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Seine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l'île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la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Jatte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11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630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m²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Un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quartier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dynamique</a:t>
            </a:r>
            <a:endParaRPr sz="700">
              <a:latin typeface="Montserrat"/>
              <a:cs typeface="Montserrat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Espaces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spacieux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lumineux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ainsi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que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210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rooftop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végétalisé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avec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vue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panoramique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sur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l'île</a:t>
            </a:r>
            <a:r>
              <a:rPr dirty="0" sz="700" spc="-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la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Jatte</a:t>
            </a:r>
            <a:endParaRPr sz="700">
              <a:latin typeface="Montserrat"/>
              <a:cs typeface="Montserrat"/>
            </a:endParaRPr>
          </a:p>
          <a:p>
            <a:pPr marL="12700" marR="1510030">
              <a:lnSpc>
                <a:spcPct val="150000"/>
              </a:lnSpc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Défilés,</a:t>
            </a:r>
            <a:r>
              <a:rPr dirty="0" sz="700" spc="-4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showrooms,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cocktails,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dîners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privés...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Disponible</a:t>
            </a:r>
            <a:r>
              <a:rPr dirty="0" sz="700" spc="-3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jusqu’en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2025</a:t>
            </a:r>
            <a:endParaRPr sz="700">
              <a:latin typeface="Montserrat"/>
              <a:cs typeface="Montserra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947914" y="2842704"/>
            <a:ext cx="101600" cy="283845"/>
            <a:chOff x="7947914" y="2842704"/>
            <a:chExt cx="101600" cy="28384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47914" y="3013539"/>
              <a:ext cx="96020" cy="1126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58201" y="2842704"/>
              <a:ext cx="90990" cy="135191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7953502" y="3692546"/>
            <a:ext cx="95885" cy="227965"/>
            <a:chOff x="7953502" y="3692546"/>
            <a:chExt cx="95885" cy="22796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53502" y="3692546"/>
              <a:ext cx="95643" cy="93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55129" y="3805783"/>
              <a:ext cx="87536" cy="114452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43088" y="3206296"/>
            <a:ext cx="106080" cy="10675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41691" y="3381730"/>
            <a:ext cx="96276" cy="7534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06036" y="4237964"/>
            <a:ext cx="3501136" cy="189903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68400" y="2290698"/>
            <a:ext cx="2831083" cy="258914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08958" y="2280157"/>
            <a:ext cx="2938526" cy="186791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40599" y="4963363"/>
            <a:ext cx="2849118" cy="15680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904" y="2493461"/>
            <a:ext cx="179705" cy="1779905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13</a:t>
            </a:r>
            <a:r>
              <a:rPr dirty="0" sz="1000" spc="1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//</a:t>
            </a:r>
            <a:r>
              <a:rPr dirty="0" sz="1000" spc="1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7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76800" y="1762760"/>
            <a:ext cx="3737610" cy="0"/>
          </a:xfrm>
          <a:custGeom>
            <a:avLst/>
            <a:gdLst/>
            <a:ahLst/>
            <a:cxnLst/>
            <a:rect l="l" t="t" r="r" b="b"/>
            <a:pathLst>
              <a:path w="3737609" h="0">
                <a:moveTo>
                  <a:pt x="0" y="0"/>
                </a:moveTo>
                <a:lnTo>
                  <a:pt x="3737609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8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970"/>
              </a:spcBef>
            </a:pPr>
            <a:r>
              <a:rPr dirty="0"/>
              <a:t>32</a:t>
            </a:r>
            <a:r>
              <a:rPr dirty="0" spc="-15"/>
              <a:t> </a:t>
            </a:r>
            <a:r>
              <a:rPr dirty="0" spc="-10">
                <a:solidFill>
                  <a:srgbClr val="00ACA9"/>
                </a:solidFill>
              </a:rPr>
              <a:t>Guersant</a:t>
            </a:r>
          </a:p>
          <a:p>
            <a:pPr marL="784860">
              <a:lnSpc>
                <a:spcPct val="100000"/>
              </a:lnSpc>
              <a:spcBef>
                <a:spcPts val="750"/>
              </a:spcBef>
            </a:pPr>
            <a:r>
              <a:rPr dirty="0" sz="2000" spc="-20">
                <a:solidFill>
                  <a:srgbClr val="00ACA8"/>
                </a:solidFill>
              </a:rPr>
              <a:t>2025</a:t>
            </a:r>
            <a:endParaRPr sz="20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005" y="324891"/>
            <a:ext cx="1382649" cy="22705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01992" y="613029"/>
            <a:ext cx="294005" cy="294005"/>
            <a:chOff x="701992" y="613029"/>
            <a:chExt cx="294005" cy="294005"/>
          </a:xfrm>
        </p:grpSpPr>
        <p:sp>
          <p:nvSpPr>
            <p:cNvPr id="8" name="object 8"/>
            <p:cNvSpPr/>
            <p:nvPr/>
          </p:nvSpPr>
          <p:spPr>
            <a:xfrm>
              <a:off x="701992" y="613029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5">
                  <a:moveTo>
                    <a:pt x="146824" y="0"/>
                  </a:moveTo>
                  <a:lnTo>
                    <a:pt x="100418" y="7493"/>
                  </a:lnTo>
                  <a:lnTo>
                    <a:pt x="60121" y="28321"/>
                  </a:lnTo>
                  <a:lnTo>
                    <a:pt x="28333" y="60198"/>
                  </a:lnTo>
                  <a:lnTo>
                    <a:pt x="7493" y="100457"/>
                  </a:lnTo>
                  <a:lnTo>
                    <a:pt x="0" y="146812"/>
                  </a:lnTo>
                  <a:lnTo>
                    <a:pt x="7493" y="193294"/>
                  </a:lnTo>
                  <a:lnTo>
                    <a:pt x="28333" y="233553"/>
                  </a:lnTo>
                  <a:lnTo>
                    <a:pt x="60121" y="265303"/>
                  </a:lnTo>
                  <a:lnTo>
                    <a:pt x="100418" y="286258"/>
                  </a:lnTo>
                  <a:lnTo>
                    <a:pt x="146824" y="293624"/>
                  </a:lnTo>
                  <a:lnTo>
                    <a:pt x="193230" y="286258"/>
                  </a:lnTo>
                  <a:lnTo>
                    <a:pt x="233540" y="265303"/>
                  </a:lnTo>
                  <a:lnTo>
                    <a:pt x="265328" y="233553"/>
                  </a:lnTo>
                  <a:lnTo>
                    <a:pt x="286169" y="193294"/>
                  </a:lnTo>
                  <a:lnTo>
                    <a:pt x="293649" y="146812"/>
                  </a:lnTo>
                  <a:lnTo>
                    <a:pt x="286169" y="100457"/>
                  </a:lnTo>
                  <a:lnTo>
                    <a:pt x="265328" y="60198"/>
                  </a:lnTo>
                  <a:lnTo>
                    <a:pt x="233540" y="28321"/>
                  </a:lnTo>
                  <a:lnTo>
                    <a:pt x="193230" y="7493"/>
                  </a:lnTo>
                  <a:lnTo>
                    <a:pt x="146824" y="0"/>
                  </a:lnTo>
                  <a:close/>
                </a:path>
              </a:pathLst>
            </a:custGeom>
            <a:solidFill>
              <a:srgbClr val="122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762" y="669099"/>
              <a:ext cx="164122" cy="18853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62939" y="652398"/>
            <a:ext cx="574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ACA9"/>
                </a:solidFill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984610" y="172338"/>
            <a:ext cx="862965" cy="708660"/>
            <a:chOff x="10984610" y="172338"/>
            <a:chExt cx="862965" cy="708660"/>
          </a:xfrm>
        </p:grpSpPr>
        <p:sp>
          <p:nvSpPr>
            <p:cNvPr id="12" name="object 12"/>
            <p:cNvSpPr/>
            <p:nvPr/>
          </p:nvSpPr>
          <p:spPr>
            <a:xfrm>
              <a:off x="10990960" y="178688"/>
              <a:ext cx="850265" cy="609600"/>
            </a:xfrm>
            <a:custGeom>
              <a:avLst/>
              <a:gdLst/>
              <a:ahLst/>
              <a:cxnLst/>
              <a:rect l="l" t="t" r="r" b="b"/>
              <a:pathLst>
                <a:path w="850265" h="609600">
                  <a:moveTo>
                    <a:pt x="850265" y="428116"/>
                  </a:moveTo>
                  <a:lnTo>
                    <a:pt x="848233" y="444499"/>
                  </a:lnTo>
                  <a:lnTo>
                    <a:pt x="846836" y="456564"/>
                  </a:lnTo>
                  <a:lnTo>
                    <a:pt x="840359" y="489330"/>
                  </a:lnTo>
                  <a:lnTo>
                    <a:pt x="829183" y="541400"/>
                  </a:lnTo>
                  <a:lnTo>
                    <a:pt x="824611" y="546988"/>
                  </a:lnTo>
                  <a:lnTo>
                    <a:pt x="817626" y="544321"/>
                  </a:lnTo>
                  <a:lnTo>
                    <a:pt x="811022" y="540130"/>
                  </a:lnTo>
                  <a:lnTo>
                    <a:pt x="805815" y="540130"/>
                  </a:lnTo>
                  <a:lnTo>
                    <a:pt x="802259" y="545083"/>
                  </a:lnTo>
                  <a:lnTo>
                    <a:pt x="788924" y="553592"/>
                  </a:lnTo>
                  <a:lnTo>
                    <a:pt x="787527" y="552322"/>
                  </a:lnTo>
                  <a:lnTo>
                    <a:pt x="785114" y="548512"/>
                  </a:lnTo>
                  <a:lnTo>
                    <a:pt x="783463" y="548258"/>
                  </a:lnTo>
                  <a:lnTo>
                    <a:pt x="775970" y="552830"/>
                  </a:lnTo>
                  <a:lnTo>
                    <a:pt x="760222" y="561466"/>
                  </a:lnTo>
                  <a:lnTo>
                    <a:pt x="755015" y="565657"/>
                  </a:lnTo>
                  <a:lnTo>
                    <a:pt x="759079" y="576833"/>
                  </a:lnTo>
                  <a:lnTo>
                    <a:pt x="761111" y="585469"/>
                  </a:lnTo>
                  <a:lnTo>
                    <a:pt x="762508" y="588517"/>
                  </a:lnTo>
                  <a:lnTo>
                    <a:pt x="759841" y="589787"/>
                  </a:lnTo>
                  <a:lnTo>
                    <a:pt x="752221" y="592581"/>
                  </a:lnTo>
                  <a:lnTo>
                    <a:pt x="744220" y="596010"/>
                  </a:lnTo>
                  <a:lnTo>
                    <a:pt x="738759" y="597280"/>
                  </a:lnTo>
                  <a:lnTo>
                    <a:pt x="735457" y="598169"/>
                  </a:lnTo>
                  <a:lnTo>
                    <a:pt x="719074" y="609599"/>
                  </a:lnTo>
                  <a:lnTo>
                    <a:pt x="718058" y="608583"/>
                  </a:lnTo>
                  <a:lnTo>
                    <a:pt x="714502" y="604138"/>
                  </a:lnTo>
                  <a:lnTo>
                    <a:pt x="700913" y="587882"/>
                  </a:lnTo>
                  <a:lnTo>
                    <a:pt x="699897" y="585342"/>
                  </a:lnTo>
                  <a:lnTo>
                    <a:pt x="684403" y="566292"/>
                  </a:lnTo>
                  <a:lnTo>
                    <a:pt x="659892" y="536066"/>
                  </a:lnTo>
                  <a:lnTo>
                    <a:pt x="649732" y="522985"/>
                  </a:lnTo>
                  <a:lnTo>
                    <a:pt x="646938" y="519810"/>
                  </a:lnTo>
                  <a:lnTo>
                    <a:pt x="643509" y="515111"/>
                  </a:lnTo>
                  <a:lnTo>
                    <a:pt x="637921" y="506221"/>
                  </a:lnTo>
                  <a:lnTo>
                    <a:pt x="631571" y="497204"/>
                  </a:lnTo>
                  <a:lnTo>
                    <a:pt x="615696" y="478662"/>
                  </a:lnTo>
                  <a:lnTo>
                    <a:pt x="585978" y="444880"/>
                  </a:lnTo>
                  <a:lnTo>
                    <a:pt x="585597" y="444499"/>
                  </a:lnTo>
                  <a:lnTo>
                    <a:pt x="585216" y="444118"/>
                  </a:lnTo>
                  <a:lnTo>
                    <a:pt x="569087" y="426846"/>
                  </a:lnTo>
                  <a:lnTo>
                    <a:pt x="566293" y="420369"/>
                  </a:lnTo>
                  <a:lnTo>
                    <a:pt x="564515" y="415416"/>
                  </a:lnTo>
                  <a:lnTo>
                    <a:pt x="564515" y="410336"/>
                  </a:lnTo>
                  <a:lnTo>
                    <a:pt x="564642" y="405256"/>
                  </a:lnTo>
                  <a:lnTo>
                    <a:pt x="563499" y="402716"/>
                  </a:lnTo>
                  <a:lnTo>
                    <a:pt x="543560" y="391159"/>
                  </a:lnTo>
                  <a:lnTo>
                    <a:pt x="515493" y="373887"/>
                  </a:lnTo>
                  <a:lnTo>
                    <a:pt x="504317" y="367791"/>
                  </a:lnTo>
                  <a:lnTo>
                    <a:pt x="492379" y="362711"/>
                  </a:lnTo>
                  <a:lnTo>
                    <a:pt x="471932" y="353948"/>
                  </a:lnTo>
                  <a:lnTo>
                    <a:pt x="465963" y="351154"/>
                  </a:lnTo>
                  <a:lnTo>
                    <a:pt x="457200" y="348614"/>
                  </a:lnTo>
                  <a:lnTo>
                    <a:pt x="448183" y="345693"/>
                  </a:lnTo>
                  <a:lnTo>
                    <a:pt x="441071" y="344677"/>
                  </a:lnTo>
                  <a:lnTo>
                    <a:pt x="414782" y="336803"/>
                  </a:lnTo>
                  <a:lnTo>
                    <a:pt x="406781" y="332866"/>
                  </a:lnTo>
                  <a:lnTo>
                    <a:pt x="406019" y="331723"/>
                  </a:lnTo>
                  <a:lnTo>
                    <a:pt x="362077" y="309498"/>
                  </a:lnTo>
                  <a:lnTo>
                    <a:pt x="348488" y="302640"/>
                  </a:lnTo>
                  <a:lnTo>
                    <a:pt x="330581" y="302894"/>
                  </a:lnTo>
                  <a:lnTo>
                    <a:pt x="330581" y="303656"/>
                  </a:lnTo>
                  <a:lnTo>
                    <a:pt x="329946" y="304037"/>
                  </a:lnTo>
                  <a:lnTo>
                    <a:pt x="310261" y="304799"/>
                  </a:lnTo>
                  <a:lnTo>
                    <a:pt x="309880" y="303656"/>
                  </a:lnTo>
                  <a:lnTo>
                    <a:pt x="281178" y="304418"/>
                  </a:lnTo>
                  <a:lnTo>
                    <a:pt x="244348" y="309117"/>
                  </a:lnTo>
                  <a:lnTo>
                    <a:pt x="229616" y="315594"/>
                  </a:lnTo>
                  <a:lnTo>
                    <a:pt x="227457" y="316229"/>
                  </a:lnTo>
                  <a:lnTo>
                    <a:pt x="193802" y="350900"/>
                  </a:lnTo>
                  <a:lnTo>
                    <a:pt x="189230" y="358901"/>
                  </a:lnTo>
                  <a:lnTo>
                    <a:pt x="180848" y="369315"/>
                  </a:lnTo>
                  <a:lnTo>
                    <a:pt x="160147" y="393064"/>
                  </a:lnTo>
                  <a:lnTo>
                    <a:pt x="151130" y="402843"/>
                  </a:lnTo>
                  <a:lnTo>
                    <a:pt x="133858" y="421258"/>
                  </a:lnTo>
                  <a:lnTo>
                    <a:pt x="102362" y="470915"/>
                  </a:lnTo>
                  <a:lnTo>
                    <a:pt x="85598" y="497585"/>
                  </a:lnTo>
                  <a:lnTo>
                    <a:pt x="80264" y="505840"/>
                  </a:lnTo>
                  <a:lnTo>
                    <a:pt x="63881" y="531113"/>
                  </a:lnTo>
                  <a:lnTo>
                    <a:pt x="62484" y="531494"/>
                  </a:lnTo>
                  <a:lnTo>
                    <a:pt x="54356" y="545591"/>
                  </a:lnTo>
                  <a:lnTo>
                    <a:pt x="20447" y="539368"/>
                  </a:lnTo>
                  <a:lnTo>
                    <a:pt x="2667" y="507364"/>
                  </a:lnTo>
                  <a:lnTo>
                    <a:pt x="0" y="474979"/>
                  </a:lnTo>
                  <a:lnTo>
                    <a:pt x="6731" y="454151"/>
                  </a:lnTo>
                  <a:lnTo>
                    <a:pt x="30988" y="453008"/>
                  </a:lnTo>
                  <a:lnTo>
                    <a:pt x="35687" y="439673"/>
                  </a:lnTo>
                  <a:lnTo>
                    <a:pt x="35687" y="427100"/>
                  </a:lnTo>
                  <a:lnTo>
                    <a:pt x="48387" y="393826"/>
                  </a:lnTo>
                  <a:lnTo>
                    <a:pt x="57912" y="372490"/>
                  </a:lnTo>
                  <a:lnTo>
                    <a:pt x="75692" y="328421"/>
                  </a:lnTo>
                  <a:lnTo>
                    <a:pt x="75692" y="321436"/>
                  </a:lnTo>
                  <a:lnTo>
                    <a:pt x="86360" y="313943"/>
                  </a:lnTo>
                  <a:lnTo>
                    <a:pt x="91821" y="309498"/>
                  </a:lnTo>
                  <a:lnTo>
                    <a:pt x="124587" y="251078"/>
                  </a:lnTo>
                  <a:lnTo>
                    <a:pt x="131699" y="237362"/>
                  </a:lnTo>
                  <a:lnTo>
                    <a:pt x="145161" y="213867"/>
                  </a:lnTo>
                  <a:lnTo>
                    <a:pt x="165862" y="197357"/>
                  </a:lnTo>
                  <a:lnTo>
                    <a:pt x="161544" y="195198"/>
                  </a:lnTo>
                  <a:lnTo>
                    <a:pt x="148082" y="188975"/>
                  </a:lnTo>
                  <a:lnTo>
                    <a:pt x="153162" y="154050"/>
                  </a:lnTo>
                  <a:lnTo>
                    <a:pt x="178181" y="124205"/>
                  </a:lnTo>
                  <a:lnTo>
                    <a:pt x="207518" y="101600"/>
                  </a:lnTo>
                  <a:lnTo>
                    <a:pt x="211582" y="100583"/>
                  </a:lnTo>
                  <a:lnTo>
                    <a:pt x="225679" y="98551"/>
                  </a:lnTo>
                  <a:lnTo>
                    <a:pt x="269113" y="65531"/>
                  </a:lnTo>
                  <a:lnTo>
                    <a:pt x="291338" y="49021"/>
                  </a:lnTo>
                  <a:lnTo>
                    <a:pt x="315087" y="35305"/>
                  </a:lnTo>
                  <a:lnTo>
                    <a:pt x="346583" y="20065"/>
                  </a:lnTo>
                  <a:lnTo>
                    <a:pt x="353568" y="13461"/>
                  </a:lnTo>
                  <a:lnTo>
                    <a:pt x="356616" y="11049"/>
                  </a:lnTo>
                  <a:lnTo>
                    <a:pt x="382143" y="9525"/>
                  </a:lnTo>
                  <a:lnTo>
                    <a:pt x="406400" y="8889"/>
                  </a:lnTo>
                  <a:lnTo>
                    <a:pt x="434213" y="8127"/>
                  </a:lnTo>
                  <a:lnTo>
                    <a:pt x="501269" y="5841"/>
                  </a:lnTo>
                  <a:lnTo>
                    <a:pt x="555752" y="4190"/>
                  </a:lnTo>
                  <a:lnTo>
                    <a:pt x="605155" y="2412"/>
                  </a:lnTo>
                  <a:lnTo>
                    <a:pt x="613029" y="2158"/>
                  </a:lnTo>
                  <a:lnTo>
                    <a:pt x="686435" y="0"/>
                  </a:lnTo>
                  <a:lnTo>
                    <a:pt x="711454" y="7492"/>
                  </a:lnTo>
                  <a:lnTo>
                    <a:pt x="743077" y="31241"/>
                  </a:lnTo>
                  <a:lnTo>
                    <a:pt x="756031" y="69087"/>
                  </a:lnTo>
                  <a:lnTo>
                    <a:pt x="761365" y="108711"/>
                  </a:lnTo>
                  <a:lnTo>
                    <a:pt x="762000" y="134238"/>
                  </a:lnTo>
                  <a:lnTo>
                    <a:pt x="766572" y="146811"/>
                  </a:lnTo>
                  <a:lnTo>
                    <a:pt x="773811" y="156463"/>
                  </a:lnTo>
                  <a:lnTo>
                    <a:pt x="789686" y="167258"/>
                  </a:lnTo>
                  <a:lnTo>
                    <a:pt x="814197" y="175259"/>
                  </a:lnTo>
                  <a:lnTo>
                    <a:pt x="821563" y="189356"/>
                  </a:lnTo>
                  <a:lnTo>
                    <a:pt x="830199" y="205993"/>
                  </a:lnTo>
                  <a:lnTo>
                    <a:pt x="836041" y="238124"/>
                  </a:lnTo>
                  <a:lnTo>
                    <a:pt x="837946" y="266064"/>
                  </a:lnTo>
                  <a:lnTo>
                    <a:pt x="837819" y="299973"/>
                  </a:lnTo>
                  <a:lnTo>
                    <a:pt x="838708" y="308101"/>
                  </a:lnTo>
                  <a:lnTo>
                    <a:pt x="840867" y="339851"/>
                  </a:lnTo>
                  <a:lnTo>
                    <a:pt x="850138" y="423798"/>
                  </a:lnTo>
                  <a:lnTo>
                    <a:pt x="850265" y="428116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8381" y="567170"/>
              <a:ext cx="121080" cy="781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063604" y="501650"/>
              <a:ext cx="645160" cy="373380"/>
            </a:xfrm>
            <a:custGeom>
              <a:avLst/>
              <a:gdLst/>
              <a:ahLst/>
              <a:cxnLst/>
              <a:rect l="l" t="t" r="r" b="b"/>
              <a:pathLst>
                <a:path w="645159" h="373380">
                  <a:moveTo>
                    <a:pt x="644651" y="296672"/>
                  </a:moveTo>
                  <a:lnTo>
                    <a:pt x="630301" y="304419"/>
                  </a:lnTo>
                  <a:lnTo>
                    <a:pt x="623951" y="308483"/>
                  </a:lnTo>
                  <a:lnTo>
                    <a:pt x="603885" y="319404"/>
                  </a:lnTo>
                  <a:lnTo>
                    <a:pt x="599821" y="325247"/>
                  </a:lnTo>
                  <a:lnTo>
                    <a:pt x="590423" y="329184"/>
                  </a:lnTo>
                  <a:lnTo>
                    <a:pt x="528574" y="360172"/>
                  </a:lnTo>
                  <a:lnTo>
                    <a:pt x="476758" y="369950"/>
                  </a:lnTo>
                  <a:lnTo>
                    <a:pt x="471804" y="370459"/>
                  </a:lnTo>
                  <a:lnTo>
                    <a:pt x="465709" y="363220"/>
                  </a:lnTo>
                  <a:lnTo>
                    <a:pt x="453771" y="349885"/>
                  </a:lnTo>
                  <a:lnTo>
                    <a:pt x="427990" y="368300"/>
                  </a:lnTo>
                  <a:lnTo>
                    <a:pt x="424942" y="369950"/>
                  </a:lnTo>
                  <a:lnTo>
                    <a:pt x="417068" y="368935"/>
                  </a:lnTo>
                  <a:lnTo>
                    <a:pt x="412369" y="369570"/>
                  </a:lnTo>
                  <a:lnTo>
                    <a:pt x="412876" y="372999"/>
                  </a:lnTo>
                  <a:lnTo>
                    <a:pt x="410464" y="371855"/>
                  </a:lnTo>
                  <a:lnTo>
                    <a:pt x="402463" y="367919"/>
                  </a:lnTo>
                  <a:lnTo>
                    <a:pt x="374142" y="364998"/>
                  </a:lnTo>
                  <a:lnTo>
                    <a:pt x="364871" y="364363"/>
                  </a:lnTo>
                  <a:lnTo>
                    <a:pt x="357250" y="363600"/>
                  </a:lnTo>
                  <a:lnTo>
                    <a:pt x="349376" y="361950"/>
                  </a:lnTo>
                  <a:lnTo>
                    <a:pt x="347979" y="361569"/>
                  </a:lnTo>
                  <a:lnTo>
                    <a:pt x="351154" y="352044"/>
                  </a:lnTo>
                  <a:lnTo>
                    <a:pt x="306704" y="337312"/>
                  </a:lnTo>
                  <a:lnTo>
                    <a:pt x="261493" y="322072"/>
                  </a:lnTo>
                  <a:lnTo>
                    <a:pt x="206121" y="303529"/>
                  </a:lnTo>
                  <a:lnTo>
                    <a:pt x="190373" y="298196"/>
                  </a:lnTo>
                  <a:lnTo>
                    <a:pt x="143891" y="282448"/>
                  </a:lnTo>
                  <a:lnTo>
                    <a:pt x="129286" y="273176"/>
                  </a:lnTo>
                  <a:lnTo>
                    <a:pt x="99060" y="253619"/>
                  </a:lnTo>
                  <a:lnTo>
                    <a:pt x="76200" y="240664"/>
                  </a:lnTo>
                  <a:lnTo>
                    <a:pt x="56769" y="264540"/>
                  </a:lnTo>
                  <a:lnTo>
                    <a:pt x="44323" y="276098"/>
                  </a:lnTo>
                  <a:lnTo>
                    <a:pt x="17525" y="276733"/>
                  </a:lnTo>
                  <a:lnTo>
                    <a:pt x="16001" y="248158"/>
                  </a:lnTo>
                  <a:lnTo>
                    <a:pt x="27431" y="237871"/>
                  </a:lnTo>
                  <a:lnTo>
                    <a:pt x="29845" y="236727"/>
                  </a:lnTo>
                  <a:lnTo>
                    <a:pt x="18542" y="224282"/>
                  </a:lnTo>
                  <a:lnTo>
                    <a:pt x="16255" y="224027"/>
                  </a:lnTo>
                  <a:lnTo>
                    <a:pt x="0" y="227837"/>
                  </a:lnTo>
                  <a:lnTo>
                    <a:pt x="1143" y="226187"/>
                  </a:lnTo>
                  <a:lnTo>
                    <a:pt x="10922" y="211454"/>
                  </a:lnTo>
                  <a:lnTo>
                    <a:pt x="12953" y="208661"/>
                  </a:lnTo>
                  <a:lnTo>
                    <a:pt x="12953" y="207899"/>
                  </a:lnTo>
                  <a:lnTo>
                    <a:pt x="18542" y="200533"/>
                  </a:lnTo>
                  <a:lnTo>
                    <a:pt x="27304" y="188213"/>
                  </a:lnTo>
                  <a:lnTo>
                    <a:pt x="33654" y="176911"/>
                  </a:lnTo>
                  <a:lnTo>
                    <a:pt x="42037" y="161798"/>
                  </a:lnTo>
                  <a:lnTo>
                    <a:pt x="54610" y="141350"/>
                  </a:lnTo>
                  <a:lnTo>
                    <a:pt x="60198" y="132587"/>
                  </a:lnTo>
                  <a:lnTo>
                    <a:pt x="61341" y="131063"/>
                  </a:lnTo>
                  <a:lnTo>
                    <a:pt x="62356" y="131190"/>
                  </a:lnTo>
                  <a:lnTo>
                    <a:pt x="84836" y="106807"/>
                  </a:lnTo>
                  <a:lnTo>
                    <a:pt x="84454" y="106172"/>
                  </a:lnTo>
                  <a:lnTo>
                    <a:pt x="104140" y="85471"/>
                  </a:lnTo>
                  <a:lnTo>
                    <a:pt x="119888" y="69341"/>
                  </a:lnTo>
                  <a:lnTo>
                    <a:pt x="123317" y="65024"/>
                  </a:lnTo>
                  <a:lnTo>
                    <a:pt x="124078" y="63246"/>
                  </a:lnTo>
                  <a:lnTo>
                    <a:pt x="125095" y="62229"/>
                  </a:lnTo>
                  <a:lnTo>
                    <a:pt x="125856" y="60451"/>
                  </a:lnTo>
                  <a:lnTo>
                    <a:pt x="126873" y="54483"/>
                  </a:lnTo>
                  <a:lnTo>
                    <a:pt x="127635" y="52450"/>
                  </a:lnTo>
                  <a:lnTo>
                    <a:pt x="131445" y="45720"/>
                  </a:lnTo>
                  <a:lnTo>
                    <a:pt x="132842" y="42799"/>
                  </a:lnTo>
                  <a:lnTo>
                    <a:pt x="134112" y="41148"/>
                  </a:lnTo>
                  <a:lnTo>
                    <a:pt x="137033" y="37591"/>
                  </a:lnTo>
                  <a:lnTo>
                    <a:pt x="140462" y="34416"/>
                  </a:lnTo>
                  <a:lnTo>
                    <a:pt x="142240" y="32385"/>
                  </a:lnTo>
                  <a:lnTo>
                    <a:pt x="145034" y="31496"/>
                  </a:lnTo>
                  <a:lnTo>
                    <a:pt x="147574" y="29210"/>
                  </a:lnTo>
                  <a:lnTo>
                    <a:pt x="178689" y="4190"/>
                  </a:lnTo>
                  <a:lnTo>
                    <a:pt x="240156" y="1015"/>
                  </a:lnTo>
                  <a:lnTo>
                    <a:pt x="240538" y="1015"/>
                  </a:lnTo>
                  <a:lnTo>
                    <a:pt x="276987" y="0"/>
                  </a:lnTo>
                  <a:lnTo>
                    <a:pt x="280416" y="1650"/>
                  </a:lnTo>
                  <a:lnTo>
                    <a:pt x="281559" y="2032"/>
                  </a:lnTo>
                  <a:lnTo>
                    <a:pt x="281940" y="1397"/>
                  </a:lnTo>
                  <a:lnTo>
                    <a:pt x="283591" y="1270"/>
                  </a:lnTo>
                  <a:lnTo>
                    <a:pt x="305435" y="12191"/>
                  </a:lnTo>
                  <a:lnTo>
                    <a:pt x="309625" y="13208"/>
                  </a:lnTo>
                  <a:lnTo>
                    <a:pt x="318135" y="18541"/>
                  </a:lnTo>
                  <a:lnTo>
                    <a:pt x="322325" y="19938"/>
                  </a:lnTo>
                  <a:lnTo>
                    <a:pt x="326517" y="22351"/>
                  </a:lnTo>
                  <a:lnTo>
                    <a:pt x="332104" y="25526"/>
                  </a:lnTo>
                  <a:lnTo>
                    <a:pt x="333883" y="27304"/>
                  </a:lnTo>
                  <a:lnTo>
                    <a:pt x="352171" y="33782"/>
                  </a:lnTo>
                  <a:lnTo>
                    <a:pt x="362203" y="37464"/>
                  </a:lnTo>
                  <a:lnTo>
                    <a:pt x="402590" y="66675"/>
                  </a:lnTo>
                  <a:lnTo>
                    <a:pt x="412369" y="73533"/>
                  </a:lnTo>
                  <a:lnTo>
                    <a:pt x="413130" y="74167"/>
                  </a:lnTo>
                  <a:lnTo>
                    <a:pt x="425069" y="79375"/>
                  </a:lnTo>
                  <a:lnTo>
                    <a:pt x="439420" y="88519"/>
                  </a:lnTo>
                  <a:lnTo>
                    <a:pt x="443992" y="90804"/>
                  </a:lnTo>
                  <a:lnTo>
                    <a:pt x="448183" y="93090"/>
                  </a:lnTo>
                  <a:lnTo>
                    <a:pt x="460501" y="97409"/>
                  </a:lnTo>
                  <a:lnTo>
                    <a:pt x="487425" y="111125"/>
                  </a:lnTo>
                  <a:lnTo>
                    <a:pt x="503554" y="126873"/>
                  </a:lnTo>
                  <a:lnTo>
                    <a:pt x="507492" y="132079"/>
                  </a:lnTo>
                  <a:lnTo>
                    <a:pt x="508889" y="134620"/>
                  </a:lnTo>
                  <a:lnTo>
                    <a:pt x="519938" y="146685"/>
                  </a:lnTo>
                  <a:lnTo>
                    <a:pt x="520319" y="147192"/>
                  </a:lnTo>
                  <a:lnTo>
                    <a:pt x="528066" y="155701"/>
                  </a:lnTo>
                  <a:lnTo>
                    <a:pt x="531241" y="159512"/>
                  </a:lnTo>
                  <a:lnTo>
                    <a:pt x="557656" y="187705"/>
                  </a:lnTo>
                  <a:lnTo>
                    <a:pt x="561848" y="194055"/>
                  </a:lnTo>
                  <a:lnTo>
                    <a:pt x="561467" y="195199"/>
                  </a:lnTo>
                  <a:lnTo>
                    <a:pt x="562864" y="197230"/>
                  </a:lnTo>
                  <a:lnTo>
                    <a:pt x="568451" y="203580"/>
                  </a:lnTo>
                  <a:lnTo>
                    <a:pt x="575818" y="213360"/>
                  </a:lnTo>
                  <a:lnTo>
                    <a:pt x="578230" y="217677"/>
                  </a:lnTo>
                  <a:lnTo>
                    <a:pt x="582168" y="222885"/>
                  </a:lnTo>
                  <a:lnTo>
                    <a:pt x="592581" y="235203"/>
                  </a:lnTo>
                  <a:lnTo>
                    <a:pt x="618871" y="266064"/>
                  </a:lnTo>
                  <a:lnTo>
                    <a:pt x="622808" y="271779"/>
                  </a:lnTo>
                  <a:lnTo>
                    <a:pt x="627634" y="279780"/>
                  </a:lnTo>
                  <a:lnTo>
                    <a:pt x="630047" y="282701"/>
                  </a:lnTo>
                  <a:lnTo>
                    <a:pt x="632968" y="283972"/>
                  </a:lnTo>
                  <a:lnTo>
                    <a:pt x="644651" y="296672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061445" y="496950"/>
              <a:ext cx="649605" cy="302260"/>
            </a:xfrm>
            <a:custGeom>
              <a:avLst/>
              <a:gdLst/>
              <a:ahLst/>
              <a:cxnLst/>
              <a:rect l="l" t="t" r="r" b="b"/>
              <a:pathLst>
                <a:path w="649604" h="302259">
                  <a:moveTo>
                    <a:pt x="0" y="228219"/>
                  </a:moveTo>
                  <a:lnTo>
                    <a:pt x="68960" y="121920"/>
                  </a:lnTo>
                  <a:lnTo>
                    <a:pt x="160908" y="14350"/>
                  </a:lnTo>
                  <a:lnTo>
                    <a:pt x="241426" y="0"/>
                  </a:lnTo>
                  <a:lnTo>
                    <a:pt x="296036" y="5207"/>
                  </a:lnTo>
                  <a:lnTo>
                    <a:pt x="404749" y="59816"/>
                  </a:lnTo>
                  <a:lnTo>
                    <a:pt x="427735" y="77597"/>
                  </a:lnTo>
                  <a:lnTo>
                    <a:pt x="443483" y="87122"/>
                  </a:lnTo>
                  <a:lnTo>
                    <a:pt x="488569" y="108712"/>
                  </a:lnTo>
                  <a:lnTo>
                    <a:pt x="649604" y="301878"/>
                  </a:lnTo>
                </a:path>
              </a:pathLst>
            </a:custGeom>
            <a:ln w="16216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46712" y="312165"/>
              <a:ext cx="124586" cy="11607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088630" y="4243197"/>
            <a:ext cx="150939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Éléments</a:t>
            </a:r>
            <a:r>
              <a:rPr dirty="0" sz="1000" spc="-4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techniques</a:t>
            </a:r>
            <a:endParaRPr sz="10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Surface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totale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14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400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endParaRPr sz="700">
              <a:latin typeface="Montserrat"/>
              <a:cs typeface="Montserrat"/>
            </a:endParaRPr>
          </a:p>
          <a:p>
            <a:pPr marL="12700" marR="130175">
              <a:lnSpc>
                <a:spcPts val="1040"/>
              </a:lnSpc>
              <a:spcBef>
                <a:spcPts val="60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Capacitaire</a:t>
            </a:r>
            <a:r>
              <a:rPr dirty="0" sz="700" spc="14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</a:t>
            </a:r>
            <a:r>
              <a:rPr dirty="0" sz="700" spc="-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200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personnes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Nombre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d'étages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9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étages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73263" y="4092575"/>
            <a:ext cx="3113405" cy="0"/>
          </a:xfrm>
          <a:custGeom>
            <a:avLst/>
            <a:gdLst/>
            <a:ahLst/>
            <a:cxnLst/>
            <a:rect l="l" t="t" r="r" b="b"/>
            <a:pathLst>
              <a:path w="3113404" h="0">
                <a:moveTo>
                  <a:pt x="0" y="0"/>
                </a:moveTo>
                <a:lnTo>
                  <a:pt x="3113151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111743" y="2573781"/>
            <a:ext cx="3050540" cy="1200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propos</a:t>
            </a:r>
            <a:r>
              <a:rPr dirty="0" sz="1000" spc="-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1000" spc="-1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lieu</a:t>
            </a:r>
            <a:endParaRPr sz="10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Au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cœur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du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quartier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des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Ternes et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à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ses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pieds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la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promenade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Pereire</a:t>
            </a:r>
            <a:endParaRPr sz="700">
              <a:latin typeface="Montserrat"/>
              <a:cs typeface="Montserrat"/>
            </a:endParaRPr>
          </a:p>
          <a:p>
            <a:pPr marL="12700" marR="1194435">
              <a:lnSpc>
                <a:spcPct val="150000"/>
              </a:lnSpc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2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140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m²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surfaces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travail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rénovés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Un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quartier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bourgeois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calme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connecté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Façade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ciselée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verre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d'aluminium</a:t>
            </a:r>
            <a:endParaRPr sz="700">
              <a:latin typeface="Montserrat"/>
              <a:cs typeface="Montserrat"/>
            </a:endParaRPr>
          </a:p>
          <a:p>
            <a:pPr marL="12700" marR="1072515">
              <a:lnSpc>
                <a:spcPct val="150000"/>
              </a:lnSpc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Défilés,</a:t>
            </a:r>
            <a:r>
              <a:rPr dirty="0" sz="700" spc="-4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showrooms,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cocktails,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dîners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privés...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Disponible</a:t>
            </a:r>
            <a:r>
              <a:rPr dirty="0" sz="700" spc="-3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jusqu’en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2025</a:t>
            </a:r>
            <a:endParaRPr sz="700">
              <a:latin typeface="Montserrat"/>
              <a:cs typeface="Montserra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47914" y="3052528"/>
            <a:ext cx="96020" cy="11269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53502" y="3516651"/>
            <a:ext cx="95643" cy="9357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5349" y="3678783"/>
            <a:ext cx="87536" cy="11445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43088" y="3225727"/>
            <a:ext cx="106080" cy="10675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41691" y="3381730"/>
            <a:ext cx="96276" cy="7534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58201" y="2842704"/>
            <a:ext cx="90990" cy="13519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93063" y="2348483"/>
            <a:ext cx="2909316" cy="18288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362958" y="2358263"/>
            <a:ext cx="2743199" cy="18288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364609" y="4265460"/>
            <a:ext cx="2765170" cy="176809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87347" y="4265345"/>
            <a:ext cx="2895473" cy="17799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904" y="2493461"/>
            <a:ext cx="179705" cy="1779905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13</a:t>
            </a:r>
            <a:r>
              <a:rPr dirty="0" sz="1000" spc="1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//</a:t>
            </a:r>
            <a:r>
              <a:rPr dirty="0" sz="1000" spc="1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7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76800" y="1762760"/>
            <a:ext cx="3737610" cy="0"/>
          </a:xfrm>
          <a:custGeom>
            <a:avLst/>
            <a:gdLst/>
            <a:ahLst/>
            <a:cxnLst/>
            <a:rect l="l" t="t" r="r" b="b"/>
            <a:pathLst>
              <a:path w="3737609" h="0">
                <a:moveTo>
                  <a:pt x="0" y="0"/>
                </a:moveTo>
                <a:lnTo>
                  <a:pt x="3737609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8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970"/>
              </a:spcBef>
            </a:pPr>
            <a:r>
              <a:rPr dirty="0" spc="-10"/>
              <a:t>Mirabeau</a:t>
            </a:r>
          </a:p>
          <a:p>
            <a:pPr marL="784860">
              <a:lnSpc>
                <a:spcPct val="100000"/>
              </a:lnSpc>
              <a:spcBef>
                <a:spcPts val="750"/>
              </a:spcBef>
            </a:pPr>
            <a:r>
              <a:rPr dirty="0" sz="2000" spc="-20">
                <a:solidFill>
                  <a:srgbClr val="00ACA8"/>
                </a:solidFill>
              </a:rPr>
              <a:t>2025</a:t>
            </a:r>
            <a:endParaRPr sz="20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005" y="324891"/>
            <a:ext cx="1382649" cy="22705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01992" y="613029"/>
            <a:ext cx="294005" cy="294005"/>
            <a:chOff x="701992" y="613029"/>
            <a:chExt cx="294005" cy="294005"/>
          </a:xfrm>
        </p:grpSpPr>
        <p:sp>
          <p:nvSpPr>
            <p:cNvPr id="8" name="object 8"/>
            <p:cNvSpPr/>
            <p:nvPr/>
          </p:nvSpPr>
          <p:spPr>
            <a:xfrm>
              <a:off x="701992" y="613029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5">
                  <a:moveTo>
                    <a:pt x="146824" y="0"/>
                  </a:moveTo>
                  <a:lnTo>
                    <a:pt x="100418" y="7493"/>
                  </a:lnTo>
                  <a:lnTo>
                    <a:pt x="60121" y="28321"/>
                  </a:lnTo>
                  <a:lnTo>
                    <a:pt x="28333" y="60198"/>
                  </a:lnTo>
                  <a:lnTo>
                    <a:pt x="7493" y="100457"/>
                  </a:lnTo>
                  <a:lnTo>
                    <a:pt x="0" y="146812"/>
                  </a:lnTo>
                  <a:lnTo>
                    <a:pt x="7493" y="193294"/>
                  </a:lnTo>
                  <a:lnTo>
                    <a:pt x="28333" y="233553"/>
                  </a:lnTo>
                  <a:lnTo>
                    <a:pt x="60121" y="265303"/>
                  </a:lnTo>
                  <a:lnTo>
                    <a:pt x="100418" y="286258"/>
                  </a:lnTo>
                  <a:lnTo>
                    <a:pt x="146824" y="293624"/>
                  </a:lnTo>
                  <a:lnTo>
                    <a:pt x="193230" y="286258"/>
                  </a:lnTo>
                  <a:lnTo>
                    <a:pt x="233540" y="265303"/>
                  </a:lnTo>
                  <a:lnTo>
                    <a:pt x="265328" y="233553"/>
                  </a:lnTo>
                  <a:lnTo>
                    <a:pt x="286169" y="193294"/>
                  </a:lnTo>
                  <a:lnTo>
                    <a:pt x="293649" y="146812"/>
                  </a:lnTo>
                  <a:lnTo>
                    <a:pt x="286169" y="100457"/>
                  </a:lnTo>
                  <a:lnTo>
                    <a:pt x="265328" y="60198"/>
                  </a:lnTo>
                  <a:lnTo>
                    <a:pt x="233540" y="28321"/>
                  </a:lnTo>
                  <a:lnTo>
                    <a:pt x="193230" y="7493"/>
                  </a:lnTo>
                  <a:lnTo>
                    <a:pt x="146824" y="0"/>
                  </a:lnTo>
                  <a:close/>
                </a:path>
              </a:pathLst>
            </a:custGeom>
            <a:solidFill>
              <a:srgbClr val="122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762" y="669099"/>
              <a:ext cx="164122" cy="18853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62939" y="652398"/>
            <a:ext cx="574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ACA9"/>
                </a:solidFill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984610" y="172338"/>
            <a:ext cx="862965" cy="708660"/>
            <a:chOff x="10984610" y="172338"/>
            <a:chExt cx="862965" cy="708660"/>
          </a:xfrm>
        </p:grpSpPr>
        <p:sp>
          <p:nvSpPr>
            <p:cNvPr id="12" name="object 12"/>
            <p:cNvSpPr/>
            <p:nvPr/>
          </p:nvSpPr>
          <p:spPr>
            <a:xfrm>
              <a:off x="10990960" y="178688"/>
              <a:ext cx="850265" cy="609600"/>
            </a:xfrm>
            <a:custGeom>
              <a:avLst/>
              <a:gdLst/>
              <a:ahLst/>
              <a:cxnLst/>
              <a:rect l="l" t="t" r="r" b="b"/>
              <a:pathLst>
                <a:path w="850265" h="609600">
                  <a:moveTo>
                    <a:pt x="850265" y="428116"/>
                  </a:moveTo>
                  <a:lnTo>
                    <a:pt x="848233" y="444499"/>
                  </a:lnTo>
                  <a:lnTo>
                    <a:pt x="846836" y="456564"/>
                  </a:lnTo>
                  <a:lnTo>
                    <a:pt x="840359" y="489330"/>
                  </a:lnTo>
                  <a:lnTo>
                    <a:pt x="829183" y="541400"/>
                  </a:lnTo>
                  <a:lnTo>
                    <a:pt x="824611" y="546988"/>
                  </a:lnTo>
                  <a:lnTo>
                    <a:pt x="817626" y="544321"/>
                  </a:lnTo>
                  <a:lnTo>
                    <a:pt x="811022" y="540130"/>
                  </a:lnTo>
                  <a:lnTo>
                    <a:pt x="805815" y="540130"/>
                  </a:lnTo>
                  <a:lnTo>
                    <a:pt x="802259" y="545083"/>
                  </a:lnTo>
                  <a:lnTo>
                    <a:pt x="788924" y="553592"/>
                  </a:lnTo>
                  <a:lnTo>
                    <a:pt x="787527" y="552322"/>
                  </a:lnTo>
                  <a:lnTo>
                    <a:pt x="785114" y="548512"/>
                  </a:lnTo>
                  <a:lnTo>
                    <a:pt x="783463" y="548258"/>
                  </a:lnTo>
                  <a:lnTo>
                    <a:pt x="775970" y="552830"/>
                  </a:lnTo>
                  <a:lnTo>
                    <a:pt x="760222" y="561466"/>
                  </a:lnTo>
                  <a:lnTo>
                    <a:pt x="755015" y="565657"/>
                  </a:lnTo>
                  <a:lnTo>
                    <a:pt x="759079" y="576833"/>
                  </a:lnTo>
                  <a:lnTo>
                    <a:pt x="761111" y="585469"/>
                  </a:lnTo>
                  <a:lnTo>
                    <a:pt x="762508" y="588517"/>
                  </a:lnTo>
                  <a:lnTo>
                    <a:pt x="759841" y="589787"/>
                  </a:lnTo>
                  <a:lnTo>
                    <a:pt x="752221" y="592581"/>
                  </a:lnTo>
                  <a:lnTo>
                    <a:pt x="744220" y="596010"/>
                  </a:lnTo>
                  <a:lnTo>
                    <a:pt x="738759" y="597280"/>
                  </a:lnTo>
                  <a:lnTo>
                    <a:pt x="735457" y="598169"/>
                  </a:lnTo>
                  <a:lnTo>
                    <a:pt x="719074" y="609599"/>
                  </a:lnTo>
                  <a:lnTo>
                    <a:pt x="718058" y="608583"/>
                  </a:lnTo>
                  <a:lnTo>
                    <a:pt x="714502" y="604138"/>
                  </a:lnTo>
                  <a:lnTo>
                    <a:pt x="700913" y="587882"/>
                  </a:lnTo>
                  <a:lnTo>
                    <a:pt x="699897" y="585342"/>
                  </a:lnTo>
                  <a:lnTo>
                    <a:pt x="684403" y="566292"/>
                  </a:lnTo>
                  <a:lnTo>
                    <a:pt x="659892" y="536066"/>
                  </a:lnTo>
                  <a:lnTo>
                    <a:pt x="649732" y="522985"/>
                  </a:lnTo>
                  <a:lnTo>
                    <a:pt x="646938" y="519810"/>
                  </a:lnTo>
                  <a:lnTo>
                    <a:pt x="643509" y="515111"/>
                  </a:lnTo>
                  <a:lnTo>
                    <a:pt x="637921" y="506221"/>
                  </a:lnTo>
                  <a:lnTo>
                    <a:pt x="631571" y="497204"/>
                  </a:lnTo>
                  <a:lnTo>
                    <a:pt x="615696" y="478662"/>
                  </a:lnTo>
                  <a:lnTo>
                    <a:pt x="585978" y="444880"/>
                  </a:lnTo>
                  <a:lnTo>
                    <a:pt x="585597" y="444499"/>
                  </a:lnTo>
                  <a:lnTo>
                    <a:pt x="585216" y="444118"/>
                  </a:lnTo>
                  <a:lnTo>
                    <a:pt x="569087" y="426846"/>
                  </a:lnTo>
                  <a:lnTo>
                    <a:pt x="566293" y="420369"/>
                  </a:lnTo>
                  <a:lnTo>
                    <a:pt x="564515" y="415416"/>
                  </a:lnTo>
                  <a:lnTo>
                    <a:pt x="564515" y="410336"/>
                  </a:lnTo>
                  <a:lnTo>
                    <a:pt x="564642" y="405256"/>
                  </a:lnTo>
                  <a:lnTo>
                    <a:pt x="563499" y="402716"/>
                  </a:lnTo>
                  <a:lnTo>
                    <a:pt x="543560" y="391159"/>
                  </a:lnTo>
                  <a:lnTo>
                    <a:pt x="515493" y="373887"/>
                  </a:lnTo>
                  <a:lnTo>
                    <a:pt x="504317" y="367791"/>
                  </a:lnTo>
                  <a:lnTo>
                    <a:pt x="492379" y="362711"/>
                  </a:lnTo>
                  <a:lnTo>
                    <a:pt x="471932" y="353948"/>
                  </a:lnTo>
                  <a:lnTo>
                    <a:pt x="465963" y="351154"/>
                  </a:lnTo>
                  <a:lnTo>
                    <a:pt x="457200" y="348614"/>
                  </a:lnTo>
                  <a:lnTo>
                    <a:pt x="448183" y="345693"/>
                  </a:lnTo>
                  <a:lnTo>
                    <a:pt x="441071" y="344677"/>
                  </a:lnTo>
                  <a:lnTo>
                    <a:pt x="414782" y="336803"/>
                  </a:lnTo>
                  <a:lnTo>
                    <a:pt x="406781" y="332866"/>
                  </a:lnTo>
                  <a:lnTo>
                    <a:pt x="406019" y="331723"/>
                  </a:lnTo>
                  <a:lnTo>
                    <a:pt x="362077" y="309498"/>
                  </a:lnTo>
                  <a:lnTo>
                    <a:pt x="348488" y="302640"/>
                  </a:lnTo>
                  <a:lnTo>
                    <a:pt x="330581" y="302894"/>
                  </a:lnTo>
                  <a:lnTo>
                    <a:pt x="330581" y="303656"/>
                  </a:lnTo>
                  <a:lnTo>
                    <a:pt x="329946" y="304037"/>
                  </a:lnTo>
                  <a:lnTo>
                    <a:pt x="310261" y="304799"/>
                  </a:lnTo>
                  <a:lnTo>
                    <a:pt x="309880" y="303656"/>
                  </a:lnTo>
                  <a:lnTo>
                    <a:pt x="281178" y="304418"/>
                  </a:lnTo>
                  <a:lnTo>
                    <a:pt x="244348" y="309117"/>
                  </a:lnTo>
                  <a:lnTo>
                    <a:pt x="229616" y="315594"/>
                  </a:lnTo>
                  <a:lnTo>
                    <a:pt x="227457" y="316229"/>
                  </a:lnTo>
                  <a:lnTo>
                    <a:pt x="193802" y="350900"/>
                  </a:lnTo>
                  <a:lnTo>
                    <a:pt x="189230" y="358901"/>
                  </a:lnTo>
                  <a:lnTo>
                    <a:pt x="180848" y="369315"/>
                  </a:lnTo>
                  <a:lnTo>
                    <a:pt x="160147" y="393064"/>
                  </a:lnTo>
                  <a:lnTo>
                    <a:pt x="151130" y="402843"/>
                  </a:lnTo>
                  <a:lnTo>
                    <a:pt x="133858" y="421258"/>
                  </a:lnTo>
                  <a:lnTo>
                    <a:pt x="102362" y="470915"/>
                  </a:lnTo>
                  <a:lnTo>
                    <a:pt x="85598" y="497585"/>
                  </a:lnTo>
                  <a:lnTo>
                    <a:pt x="80264" y="505840"/>
                  </a:lnTo>
                  <a:lnTo>
                    <a:pt x="63881" y="531113"/>
                  </a:lnTo>
                  <a:lnTo>
                    <a:pt x="62484" y="531494"/>
                  </a:lnTo>
                  <a:lnTo>
                    <a:pt x="54356" y="545591"/>
                  </a:lnTo>
                  <a:lnTo>
                    <a:pt x="20447" y="539368"/>
                  </a:lnTo>
                  <a:lnTo>
                    <a:pt x="2667" y="507364"/>
                  </a:lnTo>
                  <a:lnTo>
                    <a:pt x="0" y="474979"/>
                  </a:lnTo>
                  <a:lnTo>
                    <a:pt x="6731" y="454151"/>
                  </a:lnTo>
                  <a:lnTo>
                    <a:pt x="30988" y="453008"/>
                  </a:lnTo>
                  <a:lnTo>
                    <a:pt x="35687" y="439673"/>
                  </a:lnTo>
                  <a:lnTo>
                    <a:pt x="35687" y="427100"/>
                  </a:lnTo>
                  <a:lnTo>
                    <a:pt x="48387" y="393826"/>
                  </a:lnTo>
                  <a:lnTo>
                    <a:pt x="57912" y="372490"/>
                  </a:lnTo>
                  <a:lnTo>
                    <a:pt x="75692" y="328421"/>
                  </a:lnTo>
                  <a:lnTo>
                    <a:pt x="75692" y="321436"/>
                  </a:lnTo>
                  <a:lnTo>
                    <a:pt x="86360" y="313943"/>
                  </a:lnTo>
                  <a:lnTo>
                    <a:pt x="91821" y="309498"/>
                  </a:lnTo>
                  <a:lnTo>
                    <a:pt x="124587" y="251078"/>
                  </a:lnTo>
                  <a:lnTo>
                    <a:pt x="131699" y="237362"/>
                  </a:lnTo>
                  <a:lnTo>
                    <a:pt x="145161" y="213867"/>
                  </a:lnTo>
                  <a:lnTo>
                    <a:pt x="165862" y="197357"/>
                  </a:lnTo>
                  <a:lnTo>
                    <a:pt x="161544" y="195198"/>
                  </a:lnTo>
                  <a:lnTo>
                    <a:pt x="148082" y="188975"/>
                  </a:lnTo>
                  <a:lnTo>
                    <a:pt x="153162" y="154050"/>
                  </a:lnTo>
                  <a:lnTo>
                    <a:pt x="178181" y="124205"/>
                  </a:lnTo>
                  <a:lnTo>
                    <a:pt x="207518" y="101600"/>
                  </a:lnTo>
                  <a:lnTo>
                    <a:pt x="211582" y="100583"/>
                  </a:lnTo>
                  <a:lnTo>
                    <a:pt x="225679" y="98551"/>
                  </a:lnTo>
                  <a:lnTo>
                    <a:pt x="269113" y="65531"/>
                  </a:lnTo>
                  <a:lnTo>
                    <a:pt x="291338" y="49021"/>
                  </a:lnTo>
                  <a:lnTo>
                    <a:pt x="315087" y="35305"/>
                  </a:lnTo>
                  <a:lnTo>
                    <a:pt x="346583" y="20065"/>
                  </a:lnTo>
                  <a:lnTo>
                    <a:pt x="353568" y="13461"/>
                  </a:lnTo>
                  <a:lnTo>
                    <a:pt x="356616" y="11049"/>
                  </a:lnTo>
                  <a:lnTo>
                    <a:pt x="382143" y="9525"/>
                  </a:lnTo>
                  <a:lnTo>
                    <a:pt x="406400" y="8889"/>
                  </a:lnTo>
                  <a:lnTo>
                    <a:pt x="434213" y="8127"/>
                  </a:lnTo>
                  <a:lnTo>
                    <a:pt x="501269" y="5841"/>
                  </a:lnTo>
                  <a:lnTo>
                    <a:pt x="555752" y="4190"/>
                  </a:lnTo>
                  <a:lnTo>
                    <a:pt x="605155" y="2412"/>
                  </a:lnTo>
                  <a:lnTo>
                    <a:pt x="613029" y="2158"/>
                  </a:lnTo>
                  <a:lnTo>
                    <a:pt x="686435" y="0"/>
                  </a:lnTo>
                  <a:lnTo>
                    <a:pt x="711454" y="7492"/>
                  </a:lnTo>
                  <a:lnTo>
                    <a:pt x="743077" y="31241"/>
                  </a:lnTo>
                  <a:lnTo>
                    <a:pt x="756031" y="69087"/>
                  </a:lnTo>
                  <a:lnTo>
                    <a:pt x="761365" y="108711"/>
                  </a:lnTo>
                  <a:lnTo>
                    <a:pt x="762000" y="134238"/>
                  </a:lnTo>
                  <a:lnTo>
                    <a:pt x="766572" y="146811"/>
                  </a:lnTo>
                  <a:lnTo>
                    <a:pt x="773811" y="156463"/>
                  </a:lnTo>
                  <a:lnTo>
                    <a:pt x="789686" y="167258"/>
                  </a:lnTo>
                  <a:lnTo>
                    <a:pt x="814197" y="175259"/>
                  </a:lnTo>
                  <a:lnTo>
                    <a:pt x="821563" y="189356"/>
                  </a:lnTo>
                  <a:lnTo>
                    <a:pt x="830199" y="205993"/>
                  </a:lnTo>
                  <a:lnTo>
                    <a:pt x="836041" y="238124"/>
                  </a:lnTo>
                  <a:lnTo>
                    <a:pt x="837946" y="266064"/>
                  </a:lnTo>
                  <a:lnTo>
                    <a:pt x="837819" y="299973"/>
                  </a:lnTo>
                  <a:lnTo>
                    <a:pt x="838708" y="308101"/>
                  </a:lnTo>
                  <a:lnTo>
                    <a:pt x="840867" y="339851"/>
                  </a:lnTo>
                  <a:lnTo>
                    <a:pt x="850138" y="423798"/>
                  </a:lnTo>
                  <a:lnTo>
                    <a:pt x="850265" y="428116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8381" y="567170"/>
              <a:ext cx="121080" cy="781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063604" y="501650"/>
              <a:ext cx="645160" cy="373380"/>
            </a:xfrm>
            <a:custGeom>
              <a:avLst/>
              <a:gdLst/>
              <a:ahLst/>
              <a:cxnLst/>
              <a:rect l="l" t="t" r="r" b="b"/>
              <a:pathLst>
                <a:path w="645159" h="373380">
                  <a:moveTo>
                    <a:pt x="644651" y="296672"/>
                  </a:moveTo>
                  <a:lnTo>
                    <a:pt x="630301" y="304419"/>
                  </a:lnTo>
                  <a:lnTo>
                    <a:pt x="623951" y="308483"/>
                  </a:lnTo>
                  <a:lnTo>
                    <a:pt x="603885" y="319404"/>
                  </a:lnTo>
                  <a:lnTo>
                    <a:pt x="599821" y="325247"/>
                  </a:lnTo>
                  <a:lnTo>
                    <a:pt x="590423" y="329184"/>
                  </a:lnTo>
                  <a:lnTo>
                    <a:pt x="528574" y="360172"/>
                  </a:lnTo>
                  <a:lnTo>
                    <a:pt x="476758" y="369950"/>
                  </a:lnTo>
                  <a:lnTo>
                    <a:pt x="471804" y="370459"/>
                  </a:lnTo>
                  <a:lnTo>
                    <a:pt x="465709" y="363220"/>
                  </a:lnTo>
                  <a:lnTo>
                    <a:pt x="453771" y="349885"/>
                  </a:lnTo>
                  <a:lnTo>
                    <a:pt x="427990" y="368300"/>
                  </a:lnTo>
                  <a:lnTo>
                    <a:pt x="424942" y="369950"/>
                  </a:lnTo>
                  <a:lnTo>
                    <a:pt x="417068" y="368935"/>
                  </a:lnTo>
                  <a:lnTo>
                    <a:pt x="412369" y="369570"/>
                  </a:lnTo>
                  <a:lnTo>
                    <a:pt x="412876" y="372999"/>
                  </a:lnTo>
                  <a:lnTo>
                    <a:pt x="410464" y="371855"/>
                  </a:lnTo>
                  <a:lnTo>
                    <a:pt x="402463" y="367919"/>
                  </a:lnTo>
                  <a:lnTo>
                    <a:pt x="374142" y="364998"/>
                  </a:lnTo>
                  <a:lnTo>
                    <a:pt x="364871" y="364363"/>
                  </a:lnTo>
                  <a:lnTo>
                    <a:pt x="357250" y="363600"/>
                  </a:lnTo>
                  <a:lnTo>
                    <a:pt x="349376" y="361950"/>
                  </a:lnTo>
                  <a:lnTo>
                    <a:pt x="347979" y="361569"/>
                  </a:lnTo>
                  <a:lnTo>
                    <a:pt x="351154" y="352044"/>
                  </a:lnTo>
                  <a:lnTo>
                    <a:pt x="306704" y="337312"/>
                  </a:lnTo>
                  <a:lnTo>
                    <a:pt x="261493" y="322072"/>
                  </a:lnTo>
                  <a:lnTo>
                    <a:pt x="206121" y="303529"/>
                  </a:lnTo>
                  <a:lnTo>
                    <a:pt x="190373" y="298196"/>
                  </a:lnTo>
                  <a:lnTo>
                    <a:pt x="143891" y="282448"/>
                  </a:lnTo>
                  <a:lnTo>
                    <a:pt x="129286" y="273176"/>
                  </a:lnTo>
                  <a:lnTo>
                    <a:pt x="99060" y="253619"/>
                  </a:lnTo>
                  <a:lnTo>
                    <a:pt x="76200" y="240664"/>
                  </a:lnTo>
                  <a:lnTo>
                    <a:pt x="56769" y="264540"/>
                  </a:lnTo>
                  <a:lnTo>
                    <a:pt x="44323" y="276098"/>
                  </a:lnTo>
                  <a:lnTo>
                    <a:pt x="17525" y="276733"/>
                  </a:lnTo>
                  <a:lnTo>
                    <a:pt x="16001" y="248158"/>
                  </a:lnTo>
                  <a:lnTo>
                    <a:pt x="27431" y="237871"/>
                  </a:lnTo>
                  <a:lnTo>
                    <a:pt x="29845" y="236727"/>
                  </a:lnTo>
                  <a:lnTo>
                    <a:pt x="18542" y="224282"/>
                  </a:lnTo>
                  <a:lnTo>
                    <a:pt x="16255" y="224027"/>
                  </a:lnTo>
                  <a:lnTo>
                    <a:pt x="0" y="227837"/>
                  </a:lnTo>
                  <a:lnTo>
                    <a:pt x="1143" y="226187"/>
                  </a:lnTo>
                  <a:lnTo>
                    <a:pt x="10922" y="211454"/>
                  </a:lnTo>
                  <a:lnTo>
                    <a:pt x="12953" y="208661"/>
                  </a:lnTo>
                  <a:lnTo>
                    <a:pt x="12953" y="207899"/>
                  </a:lnTo>
                  <a:lnTo>
                    <a:pt x="18542" y="200533"/>
                  </a:lnTo>
                  <a:lnTo>
                    <a:pt x="27304" y="188213"/>
                  </a:lnTo>
                  <a:lnTo>
                    <a:pt x="33654" y="176911"/>
                  </a:lnTo>
                  <a:lnTo>
                    <a:pt x="42037" y="161798"/>
                  </a:lnTo>
                  <a:lnTo>
                    <a:pt x="54610" y="141350"/>
                  </a:lnTo>
                  <a:lnTo>
                    <a:pt x="60198" y="132587"/>
                  </a:lnTo>
                  <a:lnTo>
                    <a:pt x="61341" y="131063"/>
                  </a:lnTo>
                  <a:lnTo>
                    <a:pt x="62356" y="131190"/>
                  </a:lnTo>
                  <a:lnTo>
                    <a:pt x="84836" y="106807"/>
                  </a:lnTo>
                  <a:lnTo>
                    <a:pt x="84454" y="106172"/>
                  </a:lnTo>
                  <a:lnTo>
                    <a:pt x="104140" y="85471"/>
                  </a:lnTo>
                  <a:lnTo>
                    <a:pt x="119888" y="69341"/>
                  </a:lnTo>
                  <a:lnTo>
                    <a:pt x="123317" y="65024"/>
                  </a:lnTo>
                  <a:lnTo>
                    <a:pt x="124078" y="63246"/>
                  </a:lnTo>
                  <a:lnTo>
                    <a:pt x="125095" y="62229"/>
                  </a:lnTo>
                  <a:lnTo>
                    <a:pt x="125856" y="60451"/>
                  </a:lnTo>
                  <a:lnTo>
                    <a:pt x="126873" y="54483"/>
                  </a:lnTo>
                  <a:lnTo>
                    <a:pt x="127635" y="52450"/>
                  </a:lnTo>
                  <a:lnTo>
                    <a:pt x="131445" y="45720"/>
                  </a:lnTo>
                  <a:lnTo>
                    <a:pt x="132842" y="42799"/>
                  </a:lnTo>
                  <a:lnTo>
                    <a:pt x="134112" y="41148"/>
                  </a:lnTo>
                  <a:lnTo>
                    <a:pt x="137033" y="37591"/>
                  </a:lnTo>
                  <a:lnTo>
                    <a:pt x="140462" y="34416"/>
                  </a:lnTo>
                  <a:lnTo>
                    <a:pt x="142240" y="32385"/>
                  </a:lnTo>
                  <a:lnTo>
                    <a:pt x="145034" y="31496"/>
                  </a:lnTo>
                  <a:lnTo>
                    <a:pt x="147574" y="29210"/>
                  </a:lnTo>
                  <a:lnTo>
                    <a:pt x="178689" y="4190"/>
                  </a:lnTo>
                  <a:lnTo>
                    <a:pt x="240156" y="1015"/>
                  </a:lnTo>
                  <a:lnTo>
                    <a:pt x="240538" y="1015"/>
                  </a:lnTo>
                  <a:lnTo>
                    <a:pt x="276987" y="0"/>
                  </a:lnTo>
                  <a:lnTo>
                    <a:pt x="280416" y="1650"/>
                  </a:lnTo>
                  <a:lnTo>
                    <a:pt x="281559" y="2032"/>
                  </a:lnTo>
                  <a:lnTo>
                    <a:pt x="281940" y="1397"/>
                  </a:lnTo>
                  <a:lnTo>
                    <a:pt x="283591" y="1270"/>
                  </a:lnTo>
                  <a:lnTo>
                    <a:pt x="305435" y="12191"/>
                  </a:lnTo>
                  <a:lnTo>
                    <a:pt x="309625" y="13208"/>
                  </a:lnTo>
                  <a:lnTo>
                    <a:pt x="318135" y="18541"/>
                  </a:lnTo>
                  <a:lnTo>
                    <a:pt x="322325" y="19938"/>
                  </a:lnTo>
                  <a:lnTo>
                    <a:pt x="326517" y="22351"/>
                  </a:lnTo>
                  <a:lnTo>
                    <a:pt x="332104" y="25526"/>
                  </a:lnTo>
                  <a:lnTo>
                    <a:pt x="333883" y="27304"/>
                  </a:lnTo>
                  <a:lnTo>
                    <a:pt x="352171" y="33782"/>
                  </a:lnTo>
                  <a:lnTo>
                    <a:pt x="362203" y="37464"/>
                  </a:lnTo>
                  <a:lnTo>
                    <a:pt x="402590" y="66675"/>
                  </a:lnTo>
                  <a:lnTo>
                    <a:pt x="412369" y="73533"/>
                  </a:lnTo>
                  <a:lnTo>
                    <a:pt x="413130" y="74167"/>
                  </a:lnTo>
                  <a:lnTo>
                    <a:pt x="425069" y="79375"/>
                  </a:lnTo>
                  <a:lnTo>
                    <a:pt x="439420" y="88519"/>
                  </a:lnTo>
                  <a:lnTo>
                    <a:pt x="443992" y="90804"/>
                  </a:lnTo>
                  <a:lnTo>
                    <a:pt x="448183" y="93090"/>
                  </a:lnTo>
                  <a:lnTo>
                    <a:pt x="460501" y="97409"/>
                  </a:lnTo>
                  <a:lnTo>
                    <a:pt x="487425" y="111125"/>
                  </a:lnTo>
                  <a:lnTo>
                    <a:pt x="503554" y="126873"/>
                  </a:lnTo>
                  <a:lnTo>
                    <a:pt x="507492" y="132079"/>
                  </a:lnTo>
                  <a:lnTo>
                    <a:pt x="508889" y="134620"/>
                  </a:lnTo>
                  <a:lnTo>
                    <a:pt x="519938" y="146685"/>
                  </a:lnTo>
                  <a:lnTo>
                    <a:pt x="520319" y="147192"/>
                  </a:lnTo>
                  <a:lnTo>
                    <a:pt x="528066" y="155701"/>
                  </a:lnTo>
                  <a:lnTo>
                    <a:pt x="531241" y="159512"/>
                  </a:lnTo>
                  <a:lnTo>
                    <a:pt x="557656" y="187705"/>
                  </a:lnTo>
                  <a:lnTo>
                    <a:pt x="561848" y="194055"/>
                  </a:lnTo>
                  <a:lnTo>
                    <a:pt x="561467" y="195199"/>
                  </a:lnTo>
                  <a:lnTo>
                    <a:pt x="562864" y="197230"/>
                  </a:lnTo>
                  <a:lnTo>
                    <a:pt x="568451" y="203580"/>
                  </a:lnTo>
                  <a:lnTo>
                    <a:pt x="575818" y="213360"/>
                  </a:lnTo>
                  <a:lnTo>
                    <a:pt x="578230" y="217677"/>
                  </a:lnTo>
                  <a:lnTo>
                    <a:pt x="582168" y="222885"/>
                  </a:lnTo>
                  <a:lnTo>
                    <a:pt x="592581" y="235203"/>
                  </a:lnTo>
                  <a:lnTo>
                    <a:pt x="618871" y="266064"/>
                  </a:lnTo>
                  <a:lnTo>
                    <a:pt x="622808" y="271779"/>
                  </a:lnTo>
                  <a:lnTo>
                    <a:pt x="627634" y="279780"/>
                  </a:lnTo>
                  <a:lnTo>
                    <a:pt x="630047" y="282701"/>
                  </a:lnTo>
                  <a:lnTo>
                    <a:pt x="632968" y="283972"/>
                  </a:lnTo>
                  <a:lnTo>
                    <a:pt x="644651" y="296672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061445" y="496950"/>
              <a:ext cx="649605" cy="302260"/>
            </a:xfrm>
            <a:custGeom>
              <a:avLst/>
              <a:gdLst/>
              <a:ahLst/>
              <a:cxnLst/>
              <a:rect l="l" t="t" r="r" b="b"/>
              <a:pathLst>
                <a:path w="649604" h="302259">
                  <a:moveTo>
                    <a:pt x="0" y="228219"/>
                  </a:moveTo>
                  <a:lnTo>
                    <a:pt x="68960" y="121920"/>
                  </a:lnTo>
                  <a:lnTo>
                    <a:pt x="160908" y="14350"/>
                  </a:lnTo>
                  <a:lnTo>
                    <a:pt x="241426" y="0"/>
                  </a:lnTo>
                  <a:lnTo>
                    <a:pt x="296036" y="5207"/>
                  </a:lnTo>
                  <a:lnTo>
                    <a:pt x="404749" y="59816"/>
                  </a:lnTo>
                  <a:lnTo>
                    <a:pt x="427735" y="77597"/>
                  </a:lnTo>
                  <a:lnTo>
                    <a:pt x="443483" y="87122"/>
                  </a:lnTo>
                  <a:lnTo>
                    <a:pt x="488569" y="108712"/>
                  </a:lnTo>
                  <a:lnTo>
                    <a:pt x="649604" y="301878"/>
                  </a:lnTo>
                </a:path>
              </a:pathLst>
            </a:custGeom>
            <a:ln w="16216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46712" y="312165"/>
              <a:ext cx="124586" cy="11607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170291" y="4159450"/>
            <a:ext cx="3806190" cy="105981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Éléments</a:t>
            </a:r>
            <a:r>
              <a:rPr dirty="0" sz="1000" spc="-4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techniques</a:t>
            </a:r>
            <a:endParaRPr sz="1000">
              <a:latin typeface="Montserrat"/>
              <a:cs typeface="Montserrat"/>
            </a:endParaRPr>
          </a:p>
          <a:p>
            <a:pPr marL="18415">
              <a:lnSpc>
                <a:spcPct val="100000"/>
              </a:lnSpc>
              <a:spcBef>
                <a:spcPts val="455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Surface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totale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33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840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m²</a:t>
            </a:r>
            <a:endParaRPr sz="700">
              <a:latin typeface="Montserrat"/>
              <a:cs typeface="Montserrat"/>
            </a:endParaRPr>
          </a:p>
          <a:p>
            <a:pPr marL="18415" marR="535305">
              <a:lnSpc>
                <a:spcPts val="1040"/>
              </a:lnSpc>
              <a:spcBef>
                <a:spcPts val="60"/>
              </a:spcBef>
            </a:pP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Rooftop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340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d'espaces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extérieurs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(dont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près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200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-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accessibles)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Capacitaire</a:t>
            </a:r>
            <a:r>
              <a:rPr dirty="0" sz="700" spc="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personne</a:t>
            </a:r>
            <a:r>
              <a:rPr dirty="0" sz="700" spc="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/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10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endParaRPr sz="700">
              <a:latin typeface="Montserrat"/>
              <a:cs typeface="Montserrat"/>
            </a:endParaRPr>
          </a:p>
          <a:p>
            <a:pPr marL="18415">
              <a:lnSpc>
                <a:spcPct val="100000"/>
              </a:lnSpc>
              <a:spcBef>
                <a:spcPts val="140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Nombre</a:t>
            </a:r>
            <a:r>
              <a:rPr dirty="0" sz="700" spc="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d'étages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9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étages</a:t>
            </a:r>
            <a:endParaRPr sz="700">
              <a:latin typeface="Montserrat"/>
              <a:cs typeface="Montserrat"/>
            </a:endParaRPr>
          </a:p>
          <a:p>
            <a:pPr marL="18415" marR="5080">
              <a:lnSpc>
                <a:spcPct val="100000"/>
              </a:lnSpc>
              <a:spcBef>
                <a:spcPts val="190"/>
              </a:spcBef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2m70</a:t>
            </a:r>
            <a:r>
              <a:rPr dirty="0" sz="700" spc="2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d'hauteur</a:t>
            </a:r>
            <a:r>
              <a:rPr dirty="0" sz="700" spc="204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sous</a:t>
            </a:r>
            <a:r>
              <a:rPr dirty="0" sz="700" spc="2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plafond</a:t>
            </a:r>
            <a:r>
              <a:rPr dirty="0" sz="700" spc="215">
                <a:solidFill>
                  <a:srgbClr val="122942"/>
                </a:solidFill>
                <a:latin typeface="Montserrat"/>
                <a:cs typeface="Montserrat"/>
              </a:rPr>
              <a:t> 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qui</a:t>
            </a:r>
            <a:r>
              <a:rPr dirty="0" sz="700" spc="2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bénéficient</a:t>
            </a:r>
            <a:r>
              <a:rPr dirty="0" sz="700" spc="2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d'une</a:t>
            </a:r>
            <a:r>
              <a:rPr dirty="0" sz="700" spc="2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triple-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orientation</a:t>
            </a:r>
            <a:r>
              <a:rPr dirty="0" sz="700" spc="2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aux</a:t>
            </a:r>
            <a:r>
              <a:rPr dirty="0" sz="700" spc="204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vues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panoramiques</a:t>
            </a:r>
            <a:r>
              <a:rPr dirty="0" sz="700" spc="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sur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la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Seine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Paris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73263" y="4092575"/>
            <a:ext cx="3113405" cy="0"/>
          </a:xfrm>
          <a:custGeom>
            <a:avLst/>
            <a:gdLst/>
            <a:ahLst/>
            <a:cxnLst/>
            <a:rect l="l" t="t" r="r" b="b"/>
            <a:pathLst>
              <a:path w="3113404" h="0">
                <a:moveTo>
                  <a:pt x="0" y="0"/>
                </a:moveTo>
                <a:lnTo>
                  <a:pt x="3113151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111743" y="2490398"/>
            <a:ext cx="3557904" cy="122555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750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propos</a:t>
            </a:r>
            <a:r>
              <a:rPr dirty="0" sz="1000" spc="-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1000" spc="-1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lieu</a:t>
            </a:r>
            <a:endParaRPr sz="1000">
              <a:latin typeface="Montserrat"/>
              <a:cs typeface="Montserrat"/>
            </a:endParaRPr>
          </a:p>
          <a:p>
            <a:pPr marL="12700" marR="5080">
              <a:lnSpc>
                <a:spcPct val="150000"/>
              </a:lnSpc>
              <a:spcBef>
                <a:spcPts val="35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proximité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du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centre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commercial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Beaugrenelle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du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parc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Javel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André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Citröen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Plateaux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bureaux</a:t>
            </a:r>
            <a:r>
              <a:rPr dirty="0" sz="700" spc="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1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800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m²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1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620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m²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d'espaces extérieurs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végétalisées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Une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façade</a:t>
            </a:r>
            <a:r>
              <a:rPr dirty="0" sz="700" spc="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spectaculaire</a:t>
            </a:r>
            <a:r>
              <a:rPr dirty="0" sz="700" spc="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au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cœur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d'un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écrin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verdure</a:t>
            </a:r>
            <a:endParaRPr sz="700">
              <a:latin typeface="Montserrat"/>
              <a:cs typeface="Montserrat"/>
            </a:endParaRPr>
          </a:p>
          <a:p>
            <a:pPr marL="12700" marR="662940">
              <a:lnSpc>
                <a:spcPct val="150000"/>
              </a:lnSpc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Bâtiment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aux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formes</a:t>
            </a:r>
            <a:r>
              <a:rPr dirty="0" sz="700" spc="-3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épurées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aux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lignes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géométriques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nettes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Défilés,</a:t>
            </a:r>
            <a:r>
              <a:rPr dirty="0" sz="700" spc="-4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showrooms,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cocktails,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dîners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privés...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Disponible</a:t>
            </a:r>
            <a:r>
              <a:rPr dirty="0" sz="700" spc="-3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jusqu’en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2025</a:t>
            </a:r>
            <a:endParaRPr sz="700">
              <a:latin typeface="Montserrat"/>
              <a:cs typeface="Montserra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47914" y="2993981"/>
            <a:ext cx="96020" cy="11269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53502" y="3458104"/>
            <a:ext cx="95643" cy="9357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5349" y="3620108"/>
            <a:ext cx="87536" cy="11445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43088" y="3167180"/>
            <a:ext cx="106080" cy="10675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41691" y="3323183"/>
            <a:ext cx="96276" cy="7534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58201" y="2784157"/>
            <a:ext cx="90990" cy="13519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2000" y="4015359"/>
            <a:ext cx="2989326" cy="187528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78326" y="4742141"/>
            <a:ext cx="2295779" cy="154520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64844" y="2225167"/>
            <a:ext cx="2686557" cy="166535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74515" y="2250820"/>
            <a:ext cx="3602863" cy="23759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904" y="2520893"/>
            <a:ext cx="179705" cy="1753235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11</a:t>
            </a:r>
            <a:r>
              <a:rPr dirty="0" sz="1000" spc="1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//</a:t>
            </a:r>
            <a:r>
              <a:rPr dirty="0" sz="1000" spc="15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6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885694" y="591057"/>
            <a:ext cx="253809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Quarter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85694" y="1218945"/>
            <a:ext cx="4250055" cy="788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43835" algn="l"/>
              </a:tabLst>
            </a:pPr>
            <a:r>
              <a:rPr dirty="0" sz="5000" b="1">
                <a:solidFill>
                  <a:srgbClr val="00ACA9"/>
                </a:solidFill>
                <a:latin typeface="Blacker Pro Dis Hv"/>
                <a:cs typeface="Blacker Pro Dis Hv"/>
              </a:rPr>
              <a:t>Gare</a:t>
            </a:r>
            <a:r>
              <a:rPr dirty="0" sz="5000" spc="-175" b="1">
                <a:solidFill>
                  <a:srgbClr val="00ACA9"/>
                </a:solidFill>
                <a:latin typeface="Blacker Pro Dis Hv"/>
                <a:cs typeface="Blacker Pro Dis Hv"/>
              </a:rPr>
              <a:t> </a:t>
            </a:r>
            <a:r>
              <a:rPr dirty="0" sz="5000" spc="-25" b="1">
                <a:solidFill>
                  <a:srgbClr val="00ACA9"/>
                </a:solidFill>
                <a:latin typeface="Blacker Pro Dis Hv"/>
                <a:cs typeface="Blacker Pro Dis Hv"/>
              </a:rPr>
              <a:t>de</a:t>
            </a:r>
            <a:r>
              <a:rPr dirty="0" sz="5000" b="1">
                <a:solidFill>
                  <a:srgbClr val="00ACA9"/>
                </a:solidFill>
                <a:latin typeface="Blacker Pro Dis Hv"/>
                <a:cs typeface="Blacker Pro Dis Hv"/>
              </a:rPr>
              <a:t>	</a:t>
            </a:r>
            <a:r>
              <a:rPr dirty="0" sz="5000" spc="-110" b="1">
                <a:solidFill>
                  <a:srgbClr val="00ACA9"/>
                </a:solidFill>
                <a:latin typeface="Blacker Pro Dis Hv"/>
                <a:cs typeface="Blacker Pro Dis Hv"/>
              </a:rPr>
              <a:t>Lyon</a:t>
            </a:r>
            <a:endParaRPr sz="5000">
              <a:latin typeface="Blacker Pro Dis Hv"/>
              <a:cs typeface="Blacker Pro Dis Hv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52495" y="2155317"/>
            <a:ext cx="4819650" cy="0"/>
          </a:xfrm>
          <a:custGeom>
            <a:avLst/>
            <a:gdLst/>
            <a:ahLst/>
            <a:cxnLst/>
            <a:rect l="l" t="t" r="r" b="b"/>
            <a:pathLst>
              <a:path w="4819650" h="0">
                <a:moveTo>
                  <a:pt x="0" y="0"/>
                </a:moveTo>
                <a:lnTo>
                  <a:pt x="4819396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925181" y="1928825"/>
            <a:ext cx="63881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00ACA8"/>
                </a:solidFill>
                <a:latin typeface="Blacker Pro Dis Hv"/>
                <a:cs typeface="Blacker Pro Dis Hv"/>
              </a:rPr>
              <a:t>2025</a:t>
            </a:r>
            <a:endParaRPr sz="2000">
              <a:latin typeface="Blacker Pro Dis Hv"/>
              <a:cs typeface="Blacker Pro Dis Hv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816" y="2491867"/>
            <a:ext cx="4599940" cy="39008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778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propos</a:t>
            </a:r>
            <a:r>
              <a:rPr dirty="0" sz="1000" spc="-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1000" spc="-1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lieu</a:t>
            </a:r>
            <a:endParaRPr sz="1000">
              <a:latin typeface="Montserrat"/>
              <a:cs typeface="Montserrat"/>
            </a:endParaRPr>
          </a:p>
          <a:p>
            <a:pPr marL="85090">
              <a:lnSpc>
                <a:spcPct val="100000"/>
              </a:lnSpc>
              <a:spcBef>
                <a:spcPts val="1290"/>
              </a:spcBef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Quartier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d’affaires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Gare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Lyon</a:t>
            </a:r>
            <a:endParaRPr sz="700">
              <a:latin typeface="Montserrat"/>
              <a:cs typeface="Montserrat"/>
            </a:endParaRPr>
          </a:p>
          <a:p>
            <a:pPr marL="85090" marR="1976755">
              <a:lnSpc>
                <a:spcPct val="200000"/>
              </a:lnSpc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Plateaux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900 m²</a:t>
            </a:r>
            <a:r>
              <a:rPr dirty="0" sz="700" spc="14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minimum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(tour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A)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340m² (tour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B)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Très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lumineux,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brut,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vue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sur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le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tout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Paris</a:t>
            </a:r>
            <a:endParaRPr sz="700">
              <a:latin typeface="Montserrat"/>
              <a:cs typeface="Montserrat"/>
            </a:endParaRPr>
          </a:p>
          <a:p>
            <a:pPr marL="97155" marR="2289175" indent="-12700">
              <a:lnSpc>
                <a:spcPct val="200000"/>
              </a:lnSpc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Défilés,</a:t>
            </a:r>
            <a:r>
              <a:rPr dirty="0" sz="700" spc="-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fitting,</a:t>
            </a:r>
            <a:r>
              <a:rPr dirty="0" sz="700" spc="-4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showrooms,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cocktails,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dîners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privés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Disponibilité</a:t>
            </a:r>
            <a:r>
              <a:rPr dirty="0" sz="700" spc="6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2025</a:t>
            </a:r>
            <a:endParaRPr sz="7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700">
              <a:latin typeface="Montserrat"/>
              <a:cs typeface="Montserrat"/>
            </a:endParaRPr>
          </a:p>
          <a:p>
            <a:pPr marL="76200">
              <a:lnSpc>
                <a:spcPct val="100000"/>
              </a:lnSpc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Éléments</a:t>
            </a:r>
            <a:r>
              <a:rPr dirty="0" sz="1000" spc="-4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techniques</a:t>
            </a:r>
            <a:endParaRPr sz="1000">
              <a:latin typeface="Montserrat"/>
              <a:cs typeface="Montserrat"/>
            </a:endParaRPr>
          </a:p>
          <a:p>
            <a:pPr marL="50800" marR="2790825">
              <a:lnSpc>
                <a:spcPct val="124300"/>
              </a:lnSpc>
              <a:spcBef>
                <a:spcPts val="1060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Tour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</a:t>
            </a:r>
            <a:r>
              <a:rPr dirty="0" sz="700" spc="1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12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214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1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(hors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business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center)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Tour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B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15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4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896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endParaRPr sz="700">
              <a:latin typeface="Montserrat"/>
              <a:cs typeface="Montserrat"/>
            </a:endParaRPr>
          </a:p>
          <a:p>
            <a:pPr marL="50800" marR="3032760">
              <a:lnSpc>
                <a:spcPts val="1040"/>
              </a:lnSpc>
              <a:spcBef>
                <a:spcPts val="60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Socle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800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business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center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900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commerce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galerie</a:t>
            </a:r>
            <a:endParaRPr sz="700">
              <a:latin typeface="Montserrat"/>
              <a:cs typeface="Montserrat"/>
            </a:endParaRPr>
          </a:p>
          <a:p>
            <a:pPr marL="50800" marR="404495">
              <a:lnSpc>
                <a:spcPts val="1030"/>
              </a:lnSpc>
              <a:spcBef>
                <a:spcPts val="15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Tour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</a:t>
            </a:r>
            <a:r>
              <a:rPr dirty="0" sz="700" spc="-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14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Plateaux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</a:t>
            </a:r>
            <a:r>
              <a:rPr dirty="0" sz="700" spc="-1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000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m</a:t>
            </a:r>
            <a:r>
              <a:rPr dirty="0" baseline="27777" sz="600" spc="-15">
                <a:solidFill>
                  <a:srgbClr val="122942"/>
                </a:solidFill>
                <a:latin typeface="Montserrat"/>
                <a:cs typeface="Montserrat"/>
              </a:rPr>
              <a:t>2</a:t>
            </a:r>
            <a:r>
              <a:rPr dirty="0" baseline="27777" sz="6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-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2</a:t>
            </a:r>
            <a:r>
              <a:rPr dirty="0" baseline="27777" sz="600">
                <a:solidFill>
                  <a:srgbClr val="122942"/>
                </a:solidFill>
                <a:latin typeface="Montserrat"/>
                <a:cs typeface="Montserrat"/>
              </a:rPr>
              <a:t>ème</a:t>
            </a:r>
            <a:r>
              <a:rPr dirty="0" baseline="27777" sz="600" spc="52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au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7</a:t>
            </a:r>
            <a:r>
              <a:rPr dirty="0" baseline="27777" sz="600" spc="-15">
                <a:solidFill>
                  <a:srgbClr val="122942"/>
                </a:solidFill>
                <a:latin typeface="Montserrat"/>
                <a:cs typeface="Montserrat"/>
              </a:rPr>
              <a:t>ème</a:t>
            </a:r>
            <a:r>
              <a:rPr dirty="0" baseline="27777" sz="600" spc="6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étage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Plateaux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900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</a:t>
            </a:r>
            <a:r>
              <a:rPr dirty="0" baseline="27777" sz="600">
                <a:solidFill>
                  <a:srgbClr val="122942"/>
                </a:solidFill>
                <a:latin typeface="Montserrat"/>
                <a:cs typeface="Montserrat"/>
              </a:rPr>
              <a:t>2</a:t>
            </a:r>
            <a:r>
              <a:rPr dirty="0" baseline="27777" sz="600" spc="44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-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8</a:t>
            </a:r>
            <a:r>
              <a:rPr dirty="0" baseline="27777" sz="600">
                <a:solidFill>
                  <a:srgbClr val="122942"/>
                </a:solidFill>
                <a:latin typeface="Montserrat"/>
                <a:cs typeface="Montserrat"/>
              </a:rPr>
              <a:t>ème</a:t>
            </a:r>
            <a:r>
              <a:rPr dirty="0" baseline="27777" sz="600" spc="6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au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14</a:t>
            </a:r>
            <a:r>
              <a:rPr dirty="0" baseline="27777" sz="600">
                <a:solidFill>
                  <a:srgbClr val="122942"/>
                </a:solidFill>
                <a:latin typeface="Montserrat"/>
                <a:cs typeface="Montserrat"/>
              </a:rPr>
              <a:t>ème</a:t>
            </a:r>
            <a:r>
              <a:rPr dirty="0" baseline="27777" sz="600" spc="67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étage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Longueur</a:t>
            </a:r>
            <a:r>
              <a:rPr dirty="0" sz="700" spc="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60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-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Largeur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8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50">
                <a:solidFill>
                  <a:srgbClr val="122942"/>
                </a:solidFill>
                <a:latin typeface="Montserrat"/>
                <a:cs typeface="Montserrat"/>
              </a:rPr>
              <a:t>m</a:t>
            </a:r>
            <a:endParaRPr sz="700">
              <a:latin typeface="Montserrat"/>
              <a:cs typeface="Montserrat"/>
            </a:endParaRPr>
          </a:p>
          <a:p>
            <a:pPr marL="50800">
              <a:lnSpc>
                <a:spcPct val="100000"/>
              </a:lnSpc>
              <a:spcBef>
                <a:spcPts val="140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Tour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B</a:t>
            </a:r>
            <a:r>
              <a:rPr dirty="0" sz="700" spc="-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Plateaux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340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-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2</a:t>
            </a:r>
            <a:r>
              <a:rPr dirty="0" baseline="27777" sz="600">
                <a:solidFill>
                  <a:srgbClr val="122942"/>
                </a:solidFill>
                <a:latin typeface="Montserrat"/>
                <a:cs typeface="Montserrat"/>
              </a:rPr>
              <a:t>ème</a:t>
            </a:r>
            <a:r>
              <a:rPr dirty="0" baseline="27777" sz="600" spc="89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au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14</a:t>
            </a:r>
            <a:r>
              <a:rPr dirty="0" baseline="27777" sz="600" spc="-15">
                <a:solidFill>
                  <a:srgbClr val="122942"/>
                </a:solidFill>
                <a:latin typeface="Montserrat"/>
                <a:cs typeface="Montserrat"/>
              </a:rPr>
              <a:t>ème</a:t>
            </a:r>
            <a:endParaRPr baseline="27777" sz="600">
              <a:latin typeface="Montserrat"/>
              <a:cs typeface="Montserrat"/>
            </a:endParaRPr>
          </a:p>
          <a:p>
            <a:pPr marL="50800" marR="43180">
              <a:lnSpc>
                <a:spcPct val="123200"/>
              </a:lnSpc>
              <a:spcBef>
                <a:spcPts val="10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Hauteur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sous plafond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: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2,66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entre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poutres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/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2,48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m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sous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poutres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2,30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en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CHC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&amp;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CHP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(circulations)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Capacitaire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espaces</a:t>
            </a:r>
            <a:r>
              <a:rPr dirty="0" sz="700" spc="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bureaux</a:t>
            </a:r>
            <a:r>
              <a:rPr dirty="0" sz="700" spc="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1/10m²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-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espaces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ERP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1/2m²</a:t>
            </a:r>
            <a:endParaRPr sz="700">
              <a:latin typeface="Montserrat"/>
              <a:cs typeface="Montserrat"/>
            </a:endParaRPr>
          </a:p>
          <a:p>
            <a:pPr marL="50800" marR="1913889">
              <a:lnSpc>
                <a:spcPct val="124300"/>
              </a:lnSpc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Effectif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maximum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2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200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personnes</a:t>
            </a:r>
            <a:r>
              <a:rPr dirty="0" sz="700" spc="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(tour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+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business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center)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Nombre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d'étages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15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étages</a:t>
            </a:r>
            <a:endParaRPr sz="700">
              <a:latin typeface="Montserrat"/>
              <a:cs typeface="Montserrat"/>
            </a:endParaRPr>
          </a:p>
          <a:p>
            <a:pPr marL="50800" marR="1468755">
              <a:lnSpc>
                <a:spcPts val="1040"/>
              </a:lnSpc>
              <a:spcBef>
                <a:spcPts val="60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5</a:t>
            </a:r>
            <a:r>
              <a:rPr dirty="0" sz="700" spc="-45">
                <a:solidFill>
                  <a:srgbClr val="122942"/>
                </a:solidFill>
                <a:latin typeface="Montserrat"/>
                <a:cs typeface="Montserrat"/>
              </a:rPr>
              <a:t> ascenseurs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45">
                <a:solidFill>
                  <a:srgbClr val="122942"/>
                </a:solidFill>
                <a:latin typeface="Montserrat"/>
                <a:cs typeface="Montserrat"/>
              </a:rPr>
              <a:t>Tour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A</a:t>
            </a:r>
            <a:r>
              <a:rPr dirty="0" sz="700" spc="-5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40">
                <a:solidFill>
                  <a:srgbClr val="122942"/>
                </a:solidFill>
                <a:latin typeface="Montserrat"/>
                <a:cs typeface="Montserrat"/>
              </a:rPr>
              <a:t>dont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</a:t>
            </a:r>
            <a:r>
              <a:rPr dirty="0" sz="700" spc="-45">
                <a:solidFill>
                  <a:srgbClr val="122942"/>
                </a:solidFill>
                <a:latin typeface="Montserrat"/>
                <a:cs typeface="Montserrat"/>
              </a:rPr>
              <a:t> ascenseur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45">
                <a:solidFill>
                  <a:srgbClr val="122942"/>
                </a:solidFill>
                <a:latin typeface="Montserrat"/>
                <a:cs typeface="Montserrat"/>
              </a:rPr>
              <a:t>business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45">
                <a:solidFill>
                  <a:srgbClr val="122942"/>
                </a:solidFill>
                <a:latin typeface="Montserrat"/>
                <a:cs typeface="Montserrat"/>
              </a:rPr>
              <a:t>center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3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45">
                <a:solidFill>
                  <a:srgbClr val="122942"/>
                </a:solidFill>
                <a:latin typeface="Montserrat"/>
                <a:cs typeface="Montserrat"/>
              </a:rPr>
              <a:t>ascenseurs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40">
                <a:solidFill>
                  <a:srgbClr val="122942"/>
                </a:solidFill>
                <a:latin typeface="Montserrat"/>
                <a:cs typeface="Montserrat"/>
              </a:rPr>
              <a:t>Tour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50">
                <a:solidFill>
                  <a:srgbClr val="122942"/>
                </a:solidFill>
                <a:latin typeface="Montserrat"/>
                <a:cs typeface="Montserrat"/>
              </a:rPr>
              <a:t>B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40">
                <a:solidFill>
                  <a:srgbClr val="122942"/>
                </a:solidFill>
                <a:latin typeface="Montserrat"/>
                <a:cs typeface="Montserrat"/>
              </a:rPr>
              <a:t>Faux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45">
                <a:solidFill>
                  <a:srgbClr val="122942"/>
                </a:solidFill>
                <a:latin typeface="Montserrat"/>
                <a:cs typeface="Montserrat"/>
              </a:rPr>
              <a:t>plancher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40">
                <a:solidFill>
                  <a:srgbClr val="122942"/>
                </a:solidFill>
                <a:latin typeface="Montserrat"/>
                <a:cs typeface="Montserrat"/>
              </a:rPr>
              <a:t>tour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A</a:t>
            </a:r>
            <a:r>
              <a:rPr dirty="0" sz="700" spc="-5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40">
                <a:solidFill>
                  <a:srgbClr val="122942"/>
                </a:solidFill>
                <a:latin typeface="Montserrat"/>
                <a:cs typeface="Montserrat"/>
              </a:rPr>
              <a:t>(oui)</a:t>
            </a:r>
            <a:r>
              <a:rPr dirty="0" sz="700" spc="-4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40">
                <a:solidFill>
                  <a:srgbClr val="122942"/>
                </a:solidFill>
                <a:latin typeface="Montserrat"/>
                <a:cs typeface="Montserrat"/>
              </a:rPr>
              <a:t>tour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B</a:t>
            </a:r>
            <a:r>
              <a:rPr dirty="0" sz="700" spc="-5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(non)</a:t>
            </a:r>
            <a:endParaRPr sz="700">
              <a:latin typeface="Montserrat"/>
              <a:cs typeface="Montserrat"/>
            </a:endParaRPr>
          </a:p>
          <a:p>
            <a:pPr marL="50800" marR="3051175">
              <a:lnSpc>
                <a:spcPts val="1030"/>
              </a:lnSpc>
              <a:spcBef>
                <a:spcPts val="15"/>
              </a:spcBef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Quai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livraison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-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Hauteur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3,60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50">
                <a:solidFill>
                  <a:srgbClr val="122942"/>
                </a:solidFill>
                <a:latin typeface="Montserrat"/>
                <a:cs typeface="Montserrat"/>
              </a:rPr>
              <a:t>m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Montage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nuit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possible</a:t>
            </a:r>
            <a:endParaRPr sz="700">
              <a:latin typeface="Montserrat"/>
              <a:cs typeface="Montserrat"/>
            </a:endParaRPr>
          </a:p>
          <a:p>
            <a:pPr marL="50800">
              <a:lnSpc>
                <a:spcPct val="100000"/>
              </a:lnSpc>
              <a:spcBef>
                <a:spcPts val="140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Niveau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sonore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max</a:t>
            </a:r>
            <a:r>
              <a:rPr dirty="0" sz="700" spc="-9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100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dB</a:t>
            </a:r>
            <a:endParaRPr sz="700">
              <a:latin typeface="Montserrat"/>
              <a:cs typeface="Montserra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005" y="324891"/>
            <a:ext cx="1382649" cy="22705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701992" y="613029"/>
            <a:ext cx="294005" cy="294005"/>
            <a:chOff x="701992" y="613029"/>
            <a:chExt cx="294005" cy="294005"/>
          </a:xfrm>
        </p:grpSpPr>
        <p:sp>
          <p:nvSpPr>
            <p:cNvPr id="11" name="object 11"/>
            <p:cNvSpPr/>
            <p:nvPr/>
          </p:nvSpPr>
          <p:spPr>
            <a:xfrm>
              <a:off x="701992" y="613029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5">
                  <a:moveTo>
                    <a:pt x="146824" y="0"/>
                  </a:moveTo>
                  <a:lnTo>
                    <a:pt x="100418" y="7493"/>
                  </a:lnTo>
                  <a:lnTo>
                    <a:pt x="60121" y="28321"/>
                  </a:lnTo>
                  <a:lnTo>
                    <a:pt x="28333" y="60198"/>
                  </a:lnTo>
                  <a:lnTo>
                    <a:pt x="7493" y="100457"/>
                  </a:lnTo>
                  <a:lnTo>
                    <a:pt x="0" y="146812"/>
                  </a:lnTo>
                  <a:lnTo>
                    <a:pt x="7493" y="193294"/>
                  </a:lnTo>
                  <a:lnTo>
                    <a:pt x="28333" y="233553"/>
                  </a:lnTo>
                  <a:lnTo>
                    <a:pt x="60121" y="265303"/>
                  </a:lnTo>
                  <a:lnTo>
                    <a:pt x="100418" y="286258"/>
                  </a:lnTo>
                  <a:lnTo>
                    <a:pt x="146824" y="293624"/>
                  </a:lnTo>
                  <a:lnTo>
                    <a:pt x="193230" y="286258"/>
                  </a:lnTo>
                  <a:lnTo>
                    <a:pt x="233540" y="265303"/>
                  </a:lnTo>
                  <a:lnTo>
                    <a:pt x="265328" y="233553"/>
                  </a:lnTo>
                  <a:lnTo>
                    <a:pt x="286169" y="193294"/>
                  </a:lnTo>
                  <a:lnTo>
                    <a:pt x="293649" y="146812"/>
                  </a:lnTo>
                  <a:lnTo>
                    <a:pt x="286169" y="100457"/>
                  </a:lnTo>
                  <a:lnTo>
                    <a:pt x="265328" y="60198"/>
                  </a:lnTo>
                  <a:lnTo>
                    <a:pt x="233540" y="28321"/>
                  </a:lnTo>
                  <a:lnTo>
                    <a:pt x="193230" y="7493"/>
                  </a:lnTo>
                  <a:lnTo>
                    <a:pt x="146824" y="0"/>
                  </a:lnTo>
                  <a:close/>
                </a:path>
              </a:pathLst>
            </a:custGeom>
            <a:solidFill>
              <a:srgbClr val="122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762" y="669099"/>
              <a:ext cx="164122" cy="18853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62939" y="652398"/>
            <a:ext cx="574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ACA9"/>
                </a:solidFill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872978" y="409194"/>
            <a:ext cx="862965" cy="689610"/>
            <a:chOff x="10872978" y="409194"/>
            <a:chExt cx="862965" cy="689610"/>
          </a:xfrm>
        </p:grpSpPr>
        <p:sp>
          <p:nvSpPr>
            <p:cNvPr id="15" name="object 15"/>
            <p:cNvSpPr/>
            <p:nvPr/>
          </p:nvSpPr>
          <p:spPr>
            <a:xfrm>
              <a:off x="10879328" y="415544"/>
              <a:ext cx="850265" cy="595630"/>
            </a:xfrm>
            <a:custGeom>
              <a:avLst/>
              <a:gdLst/>
              <a:ahLst/>
              <a:cxnLst/>
              <a:rect l="l" t="t" r="r" b="b"/>
              <a:pathLst>
                <a:path w="850265" h="595630">
                  <a:moveTo>
                    <a:pt x="850265" y="417829"/>
                  </a:moveTo>
                  <a:lnTo>
                    <a:pt x="848232" y="433958"/>
                  </a:lnTo>
                  <a:lnTo>
                    <a:pt x="846836" y="445642"/>
                  </a:lnTo>
                  <a:lnTo>
                    <a:pt x="840358" y="477646"/>
                  </a:lnTo>
                  <a:lnTo>
                    <a:pt x="829182" y="528446"/>
                  </a:lnTo>
                  <a:lnTo>
                    <a:pt x="824611" y="533907"/>
                  </a:lnTo>
                  <a:lnTo>
                    <a:pt x="817626" y="531240"/>
                  </a:lnTo>
                  <a:lnTo>
                    <a:pt x="811022" y="527303"/>
                  </a:lnTo>
                  <a:lnTo>
                    <a:pt x="805815" y="527303"/>
                  </a:lnTo>
                  <a:lnTo>
                    <a:pt x="802258" y="532002"/>
                  </a:lnTo>
                  <a:lnTo>
                    <a:pt x="788924" y="540384"/>
                  </a:lnTo>
                  <a:lnTo>
                    <a:pt x="787526" y="539114"/>
                  </a:lnTo>
                  <a:lnTo>
                    <a:pt x="785114" y="535431"/>
                  </a:lnTo>
                  <a:lnTo>
                    <a:pt x="783463" y="535177"/>
                  </a:lnTo>
                  <a:lnTo>
                    <a:pt x="776097" y="539622"/>
                  </a:lnTo>
                  <a:lnTo>
                    <a:pt x="760222" y="548131"/>
                  </a:lnTo>
                  <a:lnTo>
                    <a:pt x="755015" y="552068"/>
                  </a:lnTo>
                  <a:lnTo>
                    <a:pt x="759078" y="562990"/>
                  </a:lnTo>
                  <a:lnTo>
                    <a:pt x="761111" y="571500"/>
                  </a:lnTo>
                  <a:lnTo>
                    <a:pt x="762507" y="574547"/>
                  </a:lnTo>
                  <a:lnTo>
                    <a:pt x="759841" y="575690"/>
                  </a:lnTo>
                  <a:lnTo>
                    <a:pt x="752221" y="578357"/>
                  </a:lnTo>
                  <a:lnTo>
                    <a:pt x="744220" y="581786"/>
                  </a:lnTo>
                  <a:lnTo>
                    <a:pt x="738758" y="582929"/>
                  </a:lnTo>
                  <a:lnTo>
                    <a:pt x="735456" y="583945"/>
                  </a:lnTo>
                  <a:lnTo>
                    <a:pt x="719074" y="595121"/>
                  </a:lnTo>
                  <a:lnTo>
                    <a:pt x="718057" y="593978"/>
                  </a:lnTo>
                  <a:lnTo>
                    <a:pt x="714628" y="589660"/>
                  </a:lnTo>
                  <a:lnTo>
                    <a:pt x="700913" y="573913"/>
                  </a:lnTo>
                  <a:lnTo>
                    <a:pt x="699897" y="571372"/>
                  </a:lnTo>
                  <a:lnTo>
                    <a:pt x="684402" y="552830"/>
                  </a:lnTo>
                  <a:lnTo>
                    <a:pt x="660019" y="523239"/>
                  </a:lnTo>
                  <a:lnTo>
                    <a:pt x="649858" y="510539"/>
                  </a:lnTo>
                  <a:lnTo>
                    <a:pt x="647065" y="507364"/>
                  </a:lnTo>
                  <a:lnTo>
                    <a:pt x="643508" y="502792"/>
                  </a:lnTo>
                  <a:lnTo>
                    <a:pt x="637921" y="494029"/>
                  </a:lnTo>
                  <a:lnTo>
                    <a:pt x="631571" y="485266"/>
                  </a:lnTo>
                  <a:lnTo>
                    <a:pt x="615696" y="467232"/>
                  </a:lnTo>
                  <a:lnTo>
                    <a:pt x="585977" y="434339"/>
                  </a:lnTo>
                  <a:lnTo>
                    <a:pt x="585724" y="433958"/>
                  </a:lnTo>
                  <a:lnTo>
                    <a:pt x="585343" y="433450"/>
                  </a:lnTo>
                  <a:lnTo>
                    <a:pt x="569214" y="416559"/>
                  </a:lnTo>
                  <a:lnTo>
                    <a:pt x="566293" y="410336"/>
                  </a:lnTo>
                  <a:lnTo>
                    <a:pt x="564642" y="405383"/>
                  </a:lnTo>
                  <a:lnTo>
                    <a:pt x="564642" y="400557"/>
                  </a:lnTo>
                  <a:lnTo>
                    <a:pt x="564642" y="395604"/>
                  </a:lnTo>
                  <a:lnTo>
                    <a:pt x="563499" y="393064"/>
                  </a:lnTo>
                  <a:lnTo>
                    <a:pt x="543560" y="381888"/>
                  </a:lnTo>
                  <a:lnTo>
                    <a:pt x="515493" y="364997"/>
                  </a:lnTo>
                  <a:lnTo>
                    <a:pt x="504317" y="359028"/>
                  </a:lnTo>
                  <a:lnTo>
                    <a:pt x="492505" y="354075"/>
                  </a:lnTo>
                  <a:lnTo>
                    <a:pt x="472058" y="345566"/>
                  </a:lnTo>
                  <a:lnTo>
                    <a:pt x="465963" y="342772"/>
                  </a:lnTo>
                  <a:lnTo>
                    <a:pt x="457200" y="340232"/>
                  </a:lnTo>
                  <a:lnTo>
                    <a:pt x="448182" y="337438"/>
                  </a:lnTo>
                  <a:lnTo>
                    <a:pt x="441198" y="336422"/>
                  </a:lnTo>
                  <a:lnTo>
                    <a:pt x="414908" y="328675"/>
                  </a:lnTo>
                  <a:lnTo>
                    <a:pt x="406780" y="324865"/>
                  </a:lnTo>
                  <a:lnTo>
                    <a:pt x="406019" y="323850"/>
                  </a:lnTo>
                  <a:lnTo>
                    <a:pt x="362076" y="302132"/>
                  </a:lnTo>
                  <a:lnTo>
                    <a:pt x="348488" y="295401"/>
                  </a:lnTo>
                  <a:lnTo>
                    <a:pt x="330580" y="295655"/>
                  </a:lnTo>
                  <a:lnTo>
                    <a:pt x="330580" y="296417"/>
                  </a:lnTo>
                  <a:lnTo>
                    <a:pt x="329946" y="296798"/>
                  </a:lnTo>
                  <a:lnTo>
                    <a:pt x="310261" y="297433"/>
                  </a:lnTo>
                  <a:lnTo>
                    <a:pt x="310006" y="296417"/>
                  </a:lnTo>
                  <a:lnTo>
                    <a:pt x="281177" y="297179"/>
                  </a:lnTo>
                  <a:lnTo>
                    <a:pt x="244348" y="301751"/>
                  </a:lnTo>
                  <a:lnTo>
                    <a:pt x="229616" y="308101"/>
                  </a:lnTo>
                  <a:lnTo>
                    <a:pt x="227456" y="308736"/>
                  </a:lnTo>
                  <a:lnTo>
                    <a:pt x="193801" y="342518"/>
                  </a:lnTo>
                  <a:lnTo>
                    <a:pt x="189229" y="350392"/>
                  </a:lnTo>
                  <a:lnTo>
                    <a:pt x="180848" y="360425"/>
                  </a:lnTo>
                  <a:lnTo>
                    <a:pt x="160147" y="383666"/>
                  </a:lnTo>
                  <a:lnTo>
                    <a:pt x="151129" y="393191"/>
                  </a:lnTo>
                  <a:lnTo>
                    <a:pt x="133857" y="411098"/>
                  </a:lnTo>
                  <a:lnTo>
                    <a:pt x="102362" y="459613"/>
                  </a:lnTo>
                  <a:lnTo>
                    <a:pt x="85598" y="485775"/>
                  </a:lnTo>
                  <a:lnTo>
                    <a:pt x="80264" y="493775"/>
                  </a:lnTo>
                  <a:lnTo>
                    <a:pt x="63880" y="518413"/>
                  </a:lnTo>
                  <a:lnTo>
                    <a:pt x="62483" y="518794"/>
                  </a:lnTo>
                  <a:lnTo>
                    <a:pt x="54355" y="532510"/>
                  </a:lnTo>
                  <a:lnTo>
                    <a:pt x="20447" y="526414"/>
                  </a:lnTo>
                  <a:lnTo>
                    <a:pt x="2794" y="495300"/>
                  </a:lnTo>
                  <a:lnTo>
                    <a:pt x="0" y="463676"/>
                  </a:lnTo>
                  <a:lnTo>
                    <a:pt x="6730" y="443356"/>
                  </a:lnTo>
                  <a:lnTo>
                    <a:pt x="30988" y="442213"/>
                  </a:lnTo>
                  <a:lnTo>
                    <a:pt x="35814" y="429132"/>
                  </a:lnTo>
                  <a:lnTo>
                    <a:pt x="35814" y="416940"/>
                  </a:lnTo>
                  <a:lnTo>
                    <a:pt x="48387" y="384428"/>
                  </a:lnTo>
                  <a:lnTo>
                    <a:pt x="57912" y="363600"/>
                  </a:lnTo>
                  <a:lnTo>
                    <a:pt x="75692" y="320547"/>
                  </a:lnTo>
                  <a:lnTo>
                    <a:pt x="75692" y="313816"/>
                  </a:lnTo>
                  <a:lnTo>
                    <a:pt x="86360" y="306450"/>
                  </a:lnTo>
                  <a:lnTo>
                    <a:pt x="91821" y="302132"/>
                  </a:lnTo>
                  <a:lnTo>
                    <a:pt x="124714" y="245109"/>
                  </a:lnTo>
                  <a:lnTo>
                    <a:pt x="131825" y="231647"/>
                  </a:lnTo>
                  <a:lnTo>
                    <a:pt x="145161" y="208660"/>
                  </a:lnTo>
                  <a:lnTo>
                    <a:pt x="165862" y="192658"/>
                  </a:lnTo>
                  <a:lnTo>
                    <a:pt x="161544" y="190500"/>
                  </a:lnTo>
                  <a:lnTo>
                    <a:pt x="148081" y="184530"/>
                  </a:lnTo>
                  <a:lnTo>
                    <a:pt x="153289" y="150367"/>
                  </a:lnTo>
                  <a:lnTo>
                    <a:pt x="178180" y="121284"/>
                  </a:lnTo>
                  <a:lnTo>
                    <a:pt x="207645" y="99186"/>
                  </a:lnTo>
                  <a:lnTo>
                    <a:pt x="211581" y="98170"/>
                  </a:lnTo>
                  <a:lnTo>
                    <a:pt x="225678" y="96138"/>
                  </a:lnTo>
                  <a:lnTo>
                    <a:pt x="269113" y="64007"/>
                  </a:lnTo>
                  <a:lnTo>
                    <a:pt x="291338" y="47878"/>
                  </a:lnTo>
                  <a:lnTo>
                    <a:pt x="315214" y="34416"/>
                  </a:lnTo>
                  <a:lnTo>
                    <a:pt x="346582" y="19557"/>
                  </a:lnTo>
                  <a:lnTo>
                    <a:pt x="353568" y="13207"/>
                  </a:lnTo>
                  <a:lnTo>
                    <a:pt x="356616" y="10794"/>
                  </a:lnTo>
                  <a:lnTo>
                    <a:pt x="382143" y="9397"/>
                  </a:lnTo>
                  <a:lnTo>
                    <a:pt x="406400" y="8762"/>
                  </a:lnTo>
                  <a:lnTo>
                    <a:pt x="434213" y="8000"/>
                  </a:lnTo>
                  <a:lnTo>
                    <a:pt x="501269" y="5714"/>
                  </a:lnTo>
                  <a:lnTo>
                    <a:pt x="555878" y="4063"/>
                  </a:lnTo>
                  <a:lnTo>
                    <a:pt x="605154" y="2412"/>
                  </a:lnTo>
                  <a:lnTo>
                    <a:pt x="613028" y="2031"/>
                  </a:lnTo>
                  <a:lnTo>
                    <a:pt x="686435" y="0"/>
                  </a:lnTo>
                  <a:lnTo>
                    <a:pt x="711453" y="7238"/>
                  </a:lnTo>
                  <a:lnTo>
                    <a:pt x="743076" y="30479"/>
                  </a:lnTo>
                  <a:lnTo>
                    <a:pt x="756030" y="67436"/>
                  </a:lnTo>
                  <a:lnTo>
                    <a:pt x="761492" y="106044"/>
                  </a:lnTo>
                  <a:lnTo>
                    <a:pt x="762126" y="130936"/>
                  </a:lnTo>
                  <a:lnTo>
                    <a:pt x="766699" y="143255"/>
                  </a:lnTo>
                  <a:lnTo>
                    <a:pt x="773811" y="152653"/>
                  </a:lnTo>
                  <a:lnTo>
                    <a:pt x="789686" y="163194"/>
                  </a:lnTo>
                  <a:lnTo>
                    <a:pt x="814197" y="171068"/>
                  </a:lnTo>
                  <a:lnTo>
                    <a:pt x="821563" y="184784"/>
                  </a:lnTo>
                  <a:lnTo>
                    <a:pt x="830199" y="201040"/>
                  </a:lnTo>
                  <a:lnTo>
                    <a:pt x="836041" y="232409"/>
                  </a:lnTo>
                  <a:lnTo>
                    <a:pt x="838073" y="259714"/>
                  </a:lnTo>
                  <a:lnTo>
                    <a:pt x="837819" y="292861"/>
                  </a:lnTo>
                  <a:lnTo>
                    <a:pt x="838707" y="300863"/>
                  </a:lnTo>
                  <a:lnTo>
                    <a:pt x="840867" y="331723"/>
                  </a:lnTo>
                  <a:lnTo>
                    <a:pt x="850138" y="413638"/>
                  </a:lnTo>
                  <a:lnTo>
                    <a:pt x="850265" y="417829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26749" y="755765"/>
              <a:ext cx="121080" cy="7811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946638" y="719328"/>
              <a:ext cx="645160" cy="373380"/>
            </a:xfrm>
            <a:custGeom>
              <a:avLst/>
              <a:gdLst/>
              <a:ahLst/>
              <a:cxnLst/>
              <a:rect l="l" t="t" r="r" b="b"/>
              <a:pathLst>
                <a:path w="645159" h="373380">
                  <a:moveTo>
                    <a:pt x="644778" y="296672"/>
                  </a:moveTo>
                  <a:lnTo>
                    <a:pt x="630301" y="304419"/>
                  </a:lnTo>
                  <a:lnTo>
                    <a:pt x="623951" y="308610"/>
                  </a:lnTo>
                  <a:lnTo>
                    <a:pt x="603884" y="319532"/>
                  </a:lnTo>
                  <a:lnTo>
                    <a:pt x="599820" y="325374"/>
                  </a:lnTo>
                  <a:lnTo>
                    <a:pt x="590422" y="329184"/>
                  </a:lnTo>
                  <a:lnTo>
                    <a:pt x="528573" y="360299"/>
                  </a:lnTo>
                  <a:lnTo>
                    <a:pt x="476757" y="370077"/>
                  </a:lnTo>
                  <a:lnTo>
                    <a:pt x="471804" y="370586"/>
                  </a:lnTo>
                  <a:lnTo>
                    <a:pt x="465835" y="363220"/>
                  </a:lnTo>
                  <a:lnTo>
                    <a:pt x="453770" y="350012"/>
                  </a:lnTo>
                  <a:lnTo>
                    <a:pt x="427989" y="368300"/>
                  </a:lnTo>
                  <a:lnTo>
                    <a:pt x="424941" y="370077"/>
                  </a:lnTo>
                  <a:lnTo>
                    <a:pt x="417067" y="368935"/>
                  </a:lnTo>
                  <a:lnTo>
                    <a:pt x="412368" y="369697"/>
                  </a:lnTo>
                  <a:lnTo>
                    <a:pt x="412876" y="373125"/>
                  </a:lnTo>
                  <a:lnTo>
                    <a:pt x="410463" y="371856"/>
                  </a:lnTo>
                  <a:lnTo>
                    <a:pt x="402462" y="368046"/>
                  </a:lnTo>
                  <a:lnTo>
                    <a:pt x="374141" y="365125"/>
                  </a:lnTo>
                  <a:lnTo>
                    <a:pt x="364870" y="364489"/>
                  </a:lnTo>
                  <a:lnTo>
                    <a:pt x="357377" y="363600"/>
                  </a:lnTo>
                  <a:lnTo>
                    <a:pt x="349376" y="362076"/>
                  </a:lnTo>
                  <a:lnTo>
                    <a:pt x="348106" y="361696"/>
                  </a:lnTo>
                  <a:lnTo>
                    <a:pt x="351154" y="352044"/>
                  </a:lnTo>
                  <a:lnTo>
                    <a:pt x="306704" y="337312"/>
                  </a:lnTo>
                  <a:lnTo>
                    <a:pt x="261492" y="322072"/>
                  </a:lnTo>
                  <a:lnTo>
                    <a:pt x="206120" y="303657"/>
                  </a:lnTo>
                  <a:lnTo>
                    <a:pt x="190372" y="298196"/>
                  </a:lnTo>
                  <a:lnTo>
                    <a:pt x="143890" y="282575"/>
                  </a:lnTo>
                  <a:lnTo>
                    <a:pt x="129285" y="273176"/>
                  </a:lnTo>
                  <a:lnTo>
                    <a:pt x="99059" y="253746"/>
                  </a:lnTo>
                  <a:lnTo>
                    <a:pt x="76200" y="240664"/>
                  </a:lnTo>
                  <a:lnTo>
                    <a:pt x="56768" y="264668"/>
                  </a:lnTo>
                  <a:lnTo>
                    <a:pt x="44322" y="276225"/>
                  </a:lnTo>
                  <a:lnTo>
                    <a:pt x="17652" y="276860"/>
                  </a:lnTo>
                  <a:lnTo>
                    <a:pt x="16001" y="248158"/>
                  </a:lnTo>
                  <a:lnTo>
                    <a:pt x="27558" y="237998"/>
                  </a:lnTo>
                  <a:lnTo>
                    <a:pt x="29844" y="236855"/>
                  </a:lnTo>
                  <a:lnTo>
                    <a:pt x="18541" y="224409"/>
                  </a:lnTo>
                  <a:lnTo>
                    <a:pt x="16255" y="224155"/>
                  </a:lnTo>
                  <a:lnTo>
                    <a:pt x="0" y="227837"/>
                  </a:lnTo>
                  <a:lnTo>
                    <a:pt x="1142" y="226187"/>
                  </a:lnTo>
                  <a:lnTo>
                    <a:pt x="10921" y="211455"/>
                  </a:lnTo>
                  <a:lnTo>
                    <a:pt x="13080" y="208661"/>
                  </a:lnTo>
                  <a:lnTo>
                    <a:pt x="13080" y="208025"/>
                  </a:lnTo>
                  <a:lnTo>
                    <a:pt x="18541" y="200533"/>
                  </a:lnTo>
                  <a:lnTo>
                    <a:pt x="27304" y="188213"/>
                  </a:lnTo>
                  <a:lnTo>
                    <a:pt x="33654" y="177037"/>
                  </a:lnTo>
                  <a:lnTo>
                    <a:pt x="42036" y="161798"/>
                  </a:lnTo>
                  <a:lnTo>
                    <a:pt x="54736" y="141477"/>
                  </a:lnTo>
                  <a:lnTo>
                    <a:pt x="60325" y="132587"/>
                  </a:lnTo>
                  <a:lnTo>
                    <a:pt x="61340" y="131191"/>
                  </a:lnTo>
                  <a:lnTo>
                    <a:pt x="62356" y="131318"/>
                  </a:lnTo>
                  <a:lnTo>
                    <a:pt x="84835" y="106934"/>
                  </a:lnTo>
                  <a:lnTo>
                    <a:pt x="84454" y="106172"/>
                  </a:lnTo>
                  <a:lnTo>
                    <a:pt x="104139" y="85471"/>
                  </a:lnTo>
                  <a:lnTo>
                    <a:pt x="119887" y="69342"/>
                  </a:lnTo>
                  <a:lnTo>
                    <a:pt x="123443" y="65150"/>
                  </a:lnTo>
                  <a:lnTo>
                    <a:pt x="124078" y="63373"/>
                  </a:lnTo>
                  <a:lnTo>
                    <a:pt x="125094" y="62357"/>
                  </a:lnTo>
                  <a:lnTo>
                    <a:pt x="125856" y="60579"/>
                  </a:lnTo>
                  <a:lnTo>
                    <a:pt x="126872" y="54610"/>
                  </a:lnTo>
                  <a:lnTo>
                    <a:pt x="127634" y="52450"/>
                  </a:lnTo>
                  <a:lnTo>
                    <a:pt x="131444" y="45847"/>
                  </a:lnTo>
                  <a:lnTo>
                    <a:pt x="132841" y="42925"/>
                  </a:lnTo>
                  <a:lnTo>
                    <a:pt x="134111" y="41275"/>
                  </a:lnTo>
                  <a:lnTo>
                    <a:pt x="137032" y="37592"/>
                  </a:lnTo>
                  <a:lnTo>
                    <a:pt x="140588" y="34417"/>
                  </a:lnTo>
                  <a:lnTo>
                    <a:pt x="142239" y="32385"/>
                  </a:lnTo>
                  <a:lnTo>
                    <a:pt x="145160" y="31623"/>
                  </a:lnTo>
                  <a:lnTo>
                    <a:pt x="147573" y="29210"/>
                  </a:lnTo>
                  <a:lnTo>
                    <a:pt x="178815" y="4318"/>
                  </a:lnTo>
                  <a:lnTo>
                    <a:pt x="240156" y="1143"/>
                  </a:lnTo>
                  <a:lnTo>
                    <a:pt x="240537" y="1143"/>
                  </a:lnTo>
                  <a:lnTo>
                    <a:pt x="276986" y="0"/>
                  </a:lnTo>
                  <a:lnTo>
                    <a:pt x="280542" y="1650"/>
                  </a:lnTo>
                  <a:lnTo>
                    <a:pt x="281558" y="2032"/>
                  </a:lnTo>
                  <a:lnTo>
                    <a:pt x="281939" y="1397"/>
                  </a:lnTo>
                  <a:lnTo>
                    <a:pt x="283717" y="1397"/>
                  </a:lnTo>
                  <a:lnTo>
                    <a:pt x="305434" y="12319"/>
                  </a:lnTo>
                  <a:lnTo>
                    <a:pt x="309625" y="13335"/>
                  </a:lnTo>
                  <a:lnTo>
                    <a:pt x="318134" y="18669"/>
                  </a:lnTo>
                  <a:lnTo>
                    <a:pt x="322325" y="20066"/>
                  </a:lnTo>
                  <a:lnTo>
                    <a:pt x="326516" y="22479"/>
                  </a:lnTo>
                  <a:lnTo>
                    <a:pt x="332104" y="25654"/>
                  </a:lnTo>
                  <a:lnTo>
                    <a:pt x="333882" y="27432"/>
                  </a:lnTo>
                  <a:lnTo>
                    <a:pt x="352170" y="33909"/>
                  </a:lnTo>
                  <a:lnTo>
                    <a:pt x="362203" y="37592"/>
                  </a:lnTo>
                  <a:lnTo>
                    <a:pt x="402589" y="66801"/>
                  </a:lnTo>
                  <a:lnTo>
                    <a:pt x="412368" y="73660"/>
                  </a:lnTo>
                  <a:lnTo>
                    <a:pt x="413130" y="74168"/>
                  </a:lnTo>
                  <a:lnTo>
                    <a:pt x="425068" y="79501"/>
                  </a:lnTo>
                  <a:lnTo>
                    <a:pt x="439419" y="88646"/>
                  </a:lnTo>
                  <a:lnTo>
                    <a:pt x="443991" y="90932"/>
                  </a:lnTo>
                  <a:lnTo>
                    <a:pt x="448182" y="93218"/>
                  </a:lnTo>
                  <a:lnTo>
                    <a:pt x="460501" y="97409"/>
                  </a:lnTo>
                  <a:lnTo>
                    <a:pt x="487425" y="111125"/>
                  </a:lnTo>
                  <a:lnTo>
                    <a:pt x="503554" y="126873"/>
                  </a:lnTo>
                  <a:lnTo>
                    <a:pt x="507491" y="132207"/>
                  </a:lnTo>
                  <a:lnTo>
                    <a:pt x="508888" y="134620"/>
                  </a:lnTo>
                  <a:lnTo>
                    <a:pt x="519937" y="146812"/>
                  </a:lnTo>
                  <a:lnTo>
                    <a:pt x="520318" y="147193"/>
                  </a:lnTo>
                  <a:lnTo>
                    <a:pt x="528065" y="155829"/>
                  </a:lnTo>
                  <a:lnTo>
                    <a:pt x="531240" y="159638"/>
                  </a:lnTo>
                  <a:lnTo>
                    <a:pt x="557656" y="187833"/>
                  </a:lnTo>
                  <a:lnTo>
                    <a:pt x="561847" y="194183"/>
                  </a:lnTo>
                  <a:lnTo>
                    <a:pt x="561466" y="195199"/>
                  </a:lnTo>
                  <a:lnTo>
                    <a:pt x="562863" y="197358"/>
                  </a:lnTo>
                  <a:lnTo>
                    <a:pt x="568451" y="203581"/>
                  </a:lnTo>
                  <a:lnTo>
                    <a:pt x="575817" y="213487"/>
                  </a:lnTo>
                  <a:lnTo>
                    <a:pt x="578230" y="217677"/>
                  </a:lnTo>
                  <a:lnTo>
                    <a:pt x="582167" y="222885"/>
                  </a:lnTo>
                  <a:lnTo>
                    <a:pt x="592581" y="235331"/>
                  </a:lnTo>
                  <a:lnTo>
                    <a:pt x="618870" y="266192"/>
                  </a:lnTo>
                  <a:lnTo>
                    <a:pt x="622807" y="271907"/>
                  </a:lnTo>
                  <a:lnTo>
                    <a:pt x="627633" y="279908"/>
                  </a:lnTo>
                  <a:lnTo>
                    <a:pt x="630046" y="282701"/>
                  </a:lnTo>
                  <a:lnTo>
                    <a:pt x="632967" y="284099"/>
                  </a:lnTo>
                  <a:lnTo>
                    <a:pt x="644778" y="296672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944479" y="714756"/>
              <a:ext cx="649605" cy="302260"/>
            </a:xfrm>
            <a:custGeom>
              <a:avLst/>
              <a:gdLst/>
              <a:ahLst/>
              <a:cxnLst/>
              <a:rect l="l" t="t" r="r" b="b"/>
              <a:pathLst>
                <a:path w="649604" h="302259">
                  <a:moveTo>
                    <a:pt x="0" y="228219"/>
                  </a:moveTo>
                  <a:lnTo>
                    <a:pt x="68961" y="121793"/>
                  </a:lnTo>
                  <a:lnTo>
                    <a:pt x="161036" y="14351"/>
                  </a:lnTo>
                  <a:lnTo>
                    <a:pt x="241426" y="0"/>
                  </a:lnTo>
                  <a:lnTo>
                    <a:pt x="296037" y="5080"/>
                  </a:lnTo>
                  <a:lnTo>
                    <a:pt x="404749" y="59690"/>
                  </a:lnTo>
                  <a:lnTo>
                    <a:pt x="427736" y="77597"/>
                  </a:lnTo>
                  <a:lnTo>
                    <a:pt x="443484" y="86995"/>
                  </a:lnTo>
                  <a:lnTo>
                    <a:pt x="488696" y="108585"/>
                  </a:lnTo>
                  <a:lnTo>
                    <a:pt x="649604" y="301752"/>
                  </a:lnTo>
                </a:path>
                <a:path w="649604" h="302259">
                  <a:moveTo>
                    <a:pt x="393192" y="47117"/>
                  </a:moveTo>
                  <a:lnTo>
                    <a:pt x="496697" y="102870"/>
                  </a:lnTo>
                </a:path>
              </a:pathLst>
            </a:custGeom>
            <a:ln w="16216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71402" y="753644"/>
              <a:ext cx="102589" cy="10258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68797" y="6718198"/>
            <a:ext cx="20637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Document</a:t>
            </a:r>
            <a:r>
              <a:rPr dirty="0" sz="6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non</a:t>
            </a:r>
            <a:r>
              <a:rPr dirty="0" sz="6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contractuel</a:t>
            </a:r>
            <a:r>
              <a:rPr dirty="0" sz="6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–</a:t>
            </a:r>
            <a:r>
              <a:rPr dirty="0" sz="6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strictement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 confidentiel</a:t>
            </a:r>
            <a:endParaRPr sz="600">
              <a:latin typeface="Montserrat"/>
              <a:cs typeface="Montserra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5983" y="2815558"/>
            <a:ext cx="99209" cy="9223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5983" y="3027764"/>
            <a:ext cx="96022" cy="11269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6224" y="3430625"/>
            <a:ext cx="106083" cy="11445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7897" y="3639032"/>
            <a:ext cx="87536" cy="11445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8726" y="3221536"/>
            <a:ext cx="106081" cy="10675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34069" y="4202493"/>
            <a:ext cx="3659758" cy="239344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346692" y="2529839"/>
            <a:ext cx="2743200" cy="154762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13576" y="2541142"/>
            <a:ext cx="2723642" cy="152958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13576" y="4190733"/>
            <a:ext cx="1776095" cy="2407158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662551" y="2533650"/>
            <a:ext cx="1733550" cy="173355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62500" y="5529262"/>
            <a:ext cx="16383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6682" y="2704464"/>
            <a:ext cx="3356990" cy="193382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658602" y="186969"/>
            <a:ext cx="1387475" cy="288290"/>
            <a:chOff x="10658602" y="186969"/>
            <a:chExt cx="1387475" cy="2882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8602" y="186969"/>
              <a:ext cx="1382649" cy="2270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58602" y="187058"/>
              <a:ext cx="1387348" cy="2881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75581" y="2993345"/>
            <a:ext cx="196850" cy="1612265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1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100" spc="14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1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027" y="4709541"/>
            <a:ext cx="28492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Œuvre</a:t>
            </a:r>
            <a:r>
              <a:rPr dirty="0" sz="6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d’art</a:t>
            </a:r>
            <a:r>
              <a:rPr dirty="0" sz="6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spectaculaire sur</a:t>
            </a:r>
            <a:r>
              <a:rPr dirty="0" sz="6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le</a:t>
            </a:r>
            <a:r>
              <a:rPr dirty="0" sz="6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flagship</a:t>
            </a:r>
            <a:r>
              <a:rPr dirty="0" sz="600" spc="114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 spc="-30">
                <a:solidFill>
                  <a:srgbClr val="122942"/>
                </a:solidFill>
                <a:latin typeface="Montserrat"/>
                <a:cs typeface="Montserrat"/>
              </a:rPr>
              <a:t>Louis</a:t>
            </a:r>
            <a:r>
              <a:rPr dirty="0" sz="600" spc="-4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 spc="-30">
                <a:solidFill>
                  <a:srgbClr val="122942"/>
                </a:solidFill>
                <a:latin typeface="Montserrat"/>
                <a:cs typeface="Montserrat"/>
              </a:rPr>
              <a:t>Vuitton,</a:t>
            </a:r>
            <a:r>
              <a:rPr dirty="0" sz="600" spc="-6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101</a:t>
            </a:r>
            <a:r>
              <a:rPr dirty="0" sz="600" spc="10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Champs</a:t>
            </a:r>
            <a:r>
              <a:rPr dirty="0" sz="600" spc="1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Elysées</a:t>
            </a:r>
            <a:endParaRPr sz="600">
              <a:latin typeface="Montserrat"/>
              <a:cs typeface="Montserra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439" y="2695194"/>
            <a:ext cx="3428746" cy="193382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940046" y="5035042"/>
            <a:ext cx="27882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Vitrophanie</a:t>
            </a:r>
            <a:r>
              <a:rPr dirty="0" sz="6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pour la</a:t>
            </a:r>
            <a:r>
              <a:rPr dirty="0" sz="6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marque</a:t>
            </a:r>
            <a:r>
              <a:rPr dirty="0" sz="6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MESSIKA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au</a:t>
            </a:r>
            <a:r>
              <a:rPr dirty="0" sz="6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44 avenue</a:t>
            </a:r>
            <a:r>
              <a:rPr dirty="0" sz="6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des</a:t>
            </a:r>
            <a:r>
              <a:rPr dirty="0" sz="6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Champs</a:t>
            </a:r>
            <a:r>
              <a:rPr dirty="0" sz="6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Elysées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32721" y="4709541"/>
            <a:ext cx="223901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Diner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exclusif sur</a:t>
            </a:r>
            <a:r>
              <a:rPr dirty="0" sz="6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le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rooftop du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 24-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26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rue</a:t>
            </a:r>
            <a:r>
              <a:rPr dirty="0" sz="6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Saint</a:t>
            </a:r>
            <a:r>
              <a:rPr dirty="0" sz="6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Dominique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471017" y="344170"/>
            <a:ext cx="456946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122942"/>
                </a:solidFill>
              </a:rPr>
              <a:t>L’art</a:t>
            </a:r>
            <a:r>
              <a:rPr dirty="0" sz="3200" spc="-30">
                <a:solidFill>
                  <a:srgbClr val="122942"/>
                </a:solidFill>
              </a:rPr>
              <a:t> </a:t>
            </a:r>
            <a:r>
              <a:rPr dirty="0" sz="3200">
                <a:solidFill>
                  <a:srgbClr val="122942"/>
                </a:solidFill>
              </a:rPr>
              <a:t>de</a:t>
            </a:r>
            <a:r>
              <a:rPr dirty="0" sz="3200" spc="-40">
                <a:solidFill>
                  <a:srgbClr val="122942"/>
                </a:solidFill>
              </a:rPr>
              <a:t> </a:t>
            </a:r>
            <a:r>
              <a:rPr dirty="0" sz="3200" spc="-10">
                <a:solidFill>
                  <a:srgbClr val="122942"/>
                </a:solidFill>
              </a:rPr>
              <a:t>communiquer</a:t>
            </a:r>
            <a:endParaRPr sz="3200"/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41180" y="5664301"/>
            <a:ext cx="1096708" cy="21935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03021" y="699643"/>
            <a:ext cx="3187700" cy="15468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00ACA9"/>
                </a:solidFill>
                <a:latin typeface="Blacker Pro Dis Hv"/>
                <a:cs typeface="Blacker Pro Dis Hv"/>
              </a:rPr>
              <a:t>autrement</a:t>
            </a:r>
            <a:endParaRPr sz="3200">
              <a:latin typeface="Blacker Pro Dis Hv"/>
              <a:cs typeface="Blacker Pro Dis Hv"/>
            </a:endParaRPr>
          </a:p>
          <a:p>
            <a:pPr marL="48895" marR="5080">
              <a:lnSpc>
                <a:spcPct val="108000"/>
              </a:lnSpc>
              <a:spcBef>
                <a:spcPts val="1655"/>
              </a:spcBef>
            </a:pP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Au</a:t>
            </a:r>
            <a:r>
              <a:rPr dirty="0" sz="1000" spc="-25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cœur</a:t>
            </a:r>
            <a:r>
              <a:rPr dirty="0" sz="1000" spc="-20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des</a:t>
            </a:r>
            <a:r>
              <a:rPr dirty="0" sz="1000" spc="-25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plus</a:t>
            </a:r>
            <a:r>
              <a:rPr dirty="0" sz="1000" spc="-25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beaux</a:t>
            </a:r>
            <a:r>
              <a:rPr dirty="0" sz="1000" spc="-5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immeubles</a:t>
            </a:r>
            <a:r>
              <a:rPr dirty="0" sz="1000" spc="-20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841"/>
                </a:solidFill>
                <a:latin typeface="Montserrat"/>
                <a:cs typeface="Montserrat"/>
              </a:rPr>
              <a:t>parisiens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tout</a:t>
            </a:r>
            <a:r>
              <a:rPr dirty="0" sz="1000" spc="-35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841"/>
                </a:solidFill>
                <a:latin typeface="Montserrat"/>
                <a:cs typeface="Montserrat"/>
              </a:rPr>
              <a:t>devient</a:t>
            </a:r>
            <a:r>
              <a:rPr dirty="0" sz="1000" spc="-15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possible</a:t>
            </a:r>
            <a:r>
              <a:rPr dirty="0" sz="1000" spc="-55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:</a:t>
            </a:r>
            <a:r>
              <a:rPr dirty="0" sz="1000" spc="-50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affichages</a:t>
            </a:r>
            <a:r>
              <a:rPr dirty="0" sz="1000" spc="-5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grand</a:t>
            </a:r>
            <a:r>
              <a:rPr dirty="0" sz="1000" spc="-20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spc="-10">
                <a:solidFill>
                  <a:srgbClr val="122841"/>
                </a:solidFill>
                <a:latin typeface="Montserrat"/>
                <a:cs typeface="Montserrat"/>
              </a:rPr>
              <a:t>format,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événements</a:t>
            </a:r>
            <a:r>
              <a:rPr dirty="0" sz="1000" spc="-5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spc="-10">
                <a:solidFill>
                  <a:srgbClr val="122841"/>
                </a:solidFill>
                <a:latin typeface="Montserrat"/>
                <a:cs typeface="Montserrat"/>
              </a:rPr>
              <a:t>exceptionnels,</a:t>
            </a:r>
            <a:r>
              <a:rPr dirty="0" sz="1000" spc="15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spc="-10">
                <a:solidFill>
                  <a:srgbClr val="122841"/>
                </a:solidFill>
                <a:latin typeface="Montserrat"/>
                <a:cs typeface="Montserrat"/>
              </a:rPr>
              <a:t>pop-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up</a:t>
            </a:r>
            <a:r>
              <a:rPr dirty="0" sz="1000" spc="-5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stores,</a:t>
            </a:r>
            <a:r>
              <a:rPr dirty="0" sz="1000" spc="-10">
                <a:solidFill>
                  <a:srgbClr val="122841"/>
                </a:solidFill>
                <a:latin typeface="Montserrat"/>
                <a:cs typeface="Montserrat"/>
              </a:rPr>
              <a:t> défilés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de</a:t>
            </a:r>
            <a:r>
              <a:rPr dirty="0" sz="1000" spc="-5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mode, </a:t>
            </a:r>
            <a:r>
              <a:rPr dirty="0" sz="1000" spc="-10">
                <a:solidFill>
                  <a:srgbClr val="122841"/>
                </a:solidFill>
                <a:latin typeface="Montserrat"/>
                <a:cs typeface="Montserrat"/>
              </a:rPr>
              <a:t>lancements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de produits,</a:t>
            </a:r>
            <a:r>
              <a:rPr dirty="0" sz="1000" spc="15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spc="-10">
                <a:solidFill>
                  <a:srgbClr val="122841"/>
                </a:solidFill>
                <a:latin typeface="Montserrat"/>
                <a:cs typeface="Montserrat"/>
              </a:rPr>
              <a:t>dîners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confidentiels,</a:t>
            </a:r>
            <a:r>
              <a:rPr dirty="0" sz="1000" spc="55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spc="-20">
                <a:solidFill>
                  <a:srgbClr val="122841"/>
                </a:solidFill>
                <a:latin typeface="Montserrat"/>
                <a:cs typeface="Montserrat"/>
              </a:rPr>
              <a:t>performances</a:t>
            </a:r>
            <a:r>
              <a:rPr dirty="0" sz="1000" spc="60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spc="-10">
                <a:solidFill>
                  <a:srgbClr val="122841"/>
                </a:solidFill>
                <a:latin typeface="Montserrat"/>
                <a:cs typeface="Montserrat"/>
              </a:rPr>
              <a:t>artistiques…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720" y="5562396"/>
            <a:ext cx="13030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122942"/>
                </a:solidFill>
                <a:latin typeface="Montserrat"/>
                <a:cs typeface="Montserrat"/>
              </a:rPr>
              <a:t>Offrez-</a:t>
            </a:r>
            <a:r>
              <a:rPr dirty="0" sz="1400" b="1">
                <a:solidFill>
                  <a:srgbClr val="122942"/>
                </a:solidFill>
                <a:latin typeface="Montserrat"/>
                <a:cs typeface="Montserrat"/>
              </a:rPr>
              <a:t>vous</a:t>
            </a:r>
            <a:r>
              <a:rPr dirty="0" sz="1400" spc="-2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400" spc="-25" b="1">
                <a:solidFill>
                  <a:srgbClr val="122942"/>
                </a:solidFill>
                <a:latin typeface="Montserrat"/>
                <a:cs typeface="Montserrat"/>
              </a:rPr>
              <a:t>la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3021" y="5701080"/>
            <a:ext cx="2712085" cy="10045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81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0ACA9"/>
                </a:solidFill>
                <a:latin typeface="Montserrat"/>
                <a:cs typeface="Montserrat"/>
              </a:rPr>
              <a:t>nouveauté</a:t>
            </a:r>
            <a:endParaRPr sz="1400">
              <a:latin typeface="Montserrat"/>
              <a:cs typeface="Montserrat"/>
            </a:endParaRPr>
          </a:p>
          <a:p>
            <a:pPr marL="12700" marR="5080">
              <a:lnSpc>
                <a:spcPct val="104700"/>
              </a:lnSpc>
              <a:spcBef>
                <a:spcPts val="710"/>
              </a:spcBef>
            </a:pP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Gecina</a:t>
            </a:r>
            <a:r>
              <a:rPr dirty="0" sz="85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vous</a:t>
            </a:r>
            <a:r>
              <a:rPr dirty="0" sz="850" spc="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dévoile</a:t>
            </a:r>
            <a:r>
              <a:rPr dirty="0" sz="85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en</a:t>
            </a:r>
            <a:r>
              <a:rPr dirty="0" sz="85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exclusivité</a:t>
            </a:r>
            <a:r>
              <a:rPr dirty="0" sz="85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son</a:t>
            </a:r>
            <a:r>
              <a:rPr dirty="0" sz="85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10">
                <a:solidFill>
                  <a:srgbClr val="122942"/>
                </a:solidFill>
                <a:latin typeface="Montserrat"/>
                <a:cs typeface="Montserrat"/>
              </a:rPr>
              <a:t>patrimoine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sous</a:t>
            </a:r>
            <a:r>
              <a:rPr dirty="0" sz="85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un</a:t>
            </a:r>
            <a:r>
              <a:rPr dirty="0" sz="85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b="1">
                <a:solidFill>
                  <a:srgbClr val="122942"/>
                </a:solidFill>
                <a:latin typeface="Montserrat"/>
                <a:cs typeface="Montserrat"/>
              </a:rPr>
              <a:t>nouveau</a:t>
            </a:r>
            <a:r>
              <a:rPr dirty="0" sz="850" spc="-1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20" b="1">
                <a:solidFill>
                  <a:srgbClr val="122942"/>
                </a:solidFill>
                <a:latin typeface="Montserrat"/>
                <a:cs typeface="Montserrat"/>
              </a:rPr>
              <a:t>jour.</a:t>
            </a:r>
            <a:endParaRPr sz="8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Entrez</a:t>
            </a:r>
            <a:r>
              <a:rPr dirty="0" sz="85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85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25" b="1">
                <a:solidFill>
                  <a:srgbClr val="122942"/>
                </a:solidFill>
                <a:latin typeface="Montserrat"/>
                <a:cs typeface="Montserrat"/>
              </a:rPr>
              <a:t>donnez</a:t>
            </a:r>
            <a:r>
              <a:rPr dirty="0" sz="850" spc="-3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20" b="1">
                <a:solidFill>
                  <a:srgbClr val="122942"/>
                </a:solidFill>
                <a:latin typeface="Montserrat"/>
                <a:cs typeface="Montserrat"/>
              </a:rPr>
              <a:t>vie</a:t>
            </a:r>
            <a:r>
              <a:rPr dirty="0" sz="850" spc="-3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b="1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850" spc="-4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20" b="1">
                <a:solidFill>
                  <a:srgbClr val="122942"/>
                </a:solidFill>
                <a:latin typeface="Montserrat"/>
                <a:cs typeface="Montserrat"/>
              </a:rPr>
              <a:t>vos</a:t>
            </a:r>
            <a:r>
              <a:rPr dirty="0" sz="850" spc="-1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25" b="1">
                <a:solidFill>
                  <a:srgbClr val="122942"/>
                </a:solidFill>
                <a:latin typeface="Montserrat"/>
                <a:cs typeface="Montserrat"/>
              </a:rPr>
              <a:t>projets</a:t>
            </a:r>
            <a:r>
              <a:rPr dirty="0" sz="850" spc="-3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25" b="1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endParaRPr sz="8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850" spc="-30" b="1">
                <a:solidFill>
                  <a:srgbClr val="122942"/>
                </a:solidFill>
                <a:latin typeface="Montserrat"/>
                <a:cs typeface="Montserrat"/>
              </a:rPr>
              <a:t>communication</a:t>
            </a:r>
            <a:r>
              <a:rPr dirty="0" sz="850" spc="3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20" b="1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85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30" b="1">
                <a:solidFill>
                  <a:srgbClr val="122942"/>
                </a:solidFill>
                <a:latin typeface="Montserrat"/>
                <a:cs typeface="Montserrat"/>
              </a:rPr>
              <a:t>d’événements</a:t>
            </a:r>
            <a:r>
              <a:rPr dirty="0" sz="850" spc="3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20">
                <a:solidFill>
                  <a:srgbClr val="122942"/>
                </a:solidFill>
                <a:latin typeface="Montserrat"/>
                <a:cs typeface="Montserrat"/>
              </a:rPr>
              <a:t>pour</a:t>
            </a:r>
            <a:endParaRPr sz="8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50" spc="-25">
                <a:solidFill>
                  <a:srgbClr val="122942"/>
                </a:solidFill>
                <a:latin typeface="Montserrat"/>
                <a:cs typeface="Montserrat"/>
              </a:rPr>
              <a:t>toucher</a:t>
            </a:r>
            <a:r>
              <a:rPr dirty="0" sz="85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30">
                <a:solidFill>
                  <a:srgbClr val="122942"/>
                </a:solidFill>
                <a:latin typeface="Montserrat"/>
                <a:cs typeface="Montserrat"/>
              </a:rPr>
              <a:t>l’ensemble </a:t>
            </a:r>
            <a:r>
              <a:rPr dirty="0" sz="850" spc="-10">
                <a:solidFill>
                  <a:srgbClr val="122942"/>
                </a:solidFill>
                <a:latin typeface="Montserrat"/>
                <a:cs typeface="Montserrat"/>
              </a:rPr>
              <a:t>de </a:t>
            </a:r>
            <a:r>
              <a:rPr dirty="0" sz="850" spc="-20">
                <a:solidFill>
                  <a:srgbClr val="122942"/>
                </a:solidFill>
                <a:latin typeface="Montserrat"/>
                <a:cs typeface="Montserrat"/>
              </a:rPr>
              <a:t>vos</a:t>
            </a:r>
            <a:r>
              <a:rPr dirty="0" sz="850" spc="-10">
                <a:solidFill>
                  <a:srgbClr val="122942"/>
                </a:solidFill>
                <a:latin typeface="Montserrat"/>
                <a:cs typeface="Montserrat"/>
              </a:rPr>
              <a:t> publics.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76978" y="5663895"/>
            <a:ext cx="7791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22942"/>
                </a:solidFill>
                <a:latin typeface="Montserrat"/>
                <a:cs typeface="Montserrat"/>
              </a:rPr>
              <a:t>Cultivez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76978" y="5802579"/>
            <a:ext cx="1050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0ACA9"/>
                </a:solidFill>
                <a:latin typeface="Montserrat"/>
                <a:cs typeface="Montserrat"/>
              </a:rPr>
              <a:t>l’inattendu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56784" y="6054039"/>
            <a:ext cx="3037840" cy="560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Vous</a:t>
            </a:r>
            <a:r>
              <a:rPr dirty="0" sz="85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avez</a:t>
            </a:r>
            <a:r>
              <a:rPr dirty="0" sz="85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b="1">
                <a:solidFill>
                  <a:srgbClr val="122942"/>
                </a:solidFill>
                <a:latin typeface="Montserrat"/>
                <a:cs typeface="Montserrat"/>
              </a:rPr>
              <a:t>le</a:t>
            </a:r>
            <a:r>
              <a:rPr dirty="0" sz="850" spc="-2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b="1">
                <a:solidFill>
                  <a:srgbClr val="122942"/>
                </a:solidFill>
                <a:latin typeface="Montserrat"/>
                <a:cs typeface="Montserrat"/>
              </a:rPr>
              <a:t>choix</a:t>
            </a:r>
            <a:r>
              <a:rPr dirty="0" sz="850" spc="-3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10" b="1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850" spc="-4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b="1">
                <a:solidFill>
                  <a:srgbClr val="122942"/>
                </a:solidFill>
                <a:latin typeface="Montserrat"/>
                <a:cs typeface="Montserrat"/>
              </a:rPr>
              <a:t>la</a:t>
            </a:r>
            <a:r>
              <a:rPr dirty="0" sz="850" spc="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b="1">
                <a:solidFill>
                  <a:srgbClr val="122942"/>
                </a:solidFill>
                <a:latin typeface="Montserrat"/>
                <a:cs typeface="Montserrat"/>
              </a:rPr>
              <a:t>destination et</a:t>
            </a:r>
            <a:r>
              <a:rPr dirty="0" sz="850" spc="1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25" b="1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endParaRPr sz="850">
              <a:latin typeface="Montserrat"/>
              <a:cs typeface="Montserrat"/>
            </a:endParaRPr>
          </a:p>
          <a:p>
            <a:pPr marL="12700" marR="5080">
              <a:lnSpc>
                <a:spcPct val="104099"/>
              </a:lnSpc>
              <a:spcBef>
                <a:spcPts val="5"/>
              </a:spcBef>
            </a:pPr>
            <a:r>
              <a:rPr dirty="0" sz="850" b="1">
                <a:solidFill>
                  <a:srgbClr val="122942"/>
                </a:solidFill>
                <a:latin typeface="Montserrat"/>
                <a:cs typeface="Montserrat"/>
              </a:rPr>
              <a:t>l’ambiance</a:t>
            </a:r>
            <a:r>
              <a:rPr dirty="0" sz="850" spc="-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85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des</a:t>
            </a:r>
            <a:r>
              <a:rPr dirty="0" sz="850" spc="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10">
                <a:solidFill>
                  <a:srgbClr val="122942"/>
                </a:solidFill>
                <a:latin typeface="Montserrat"/>
                <a:cs typeface="Montserrat"/>
              </a:rPr>
              <a:t>espaces</a:t>
            </a:r>
            <a:r>
              <a:rPr dirty="0" sz="85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atypiques</a:t>
            </a:r>
            <a:r>
              <a:rPr dirty="0" sz="850" spc="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850" spc="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20">
                <a:solidFill>
                  <a:srgbClr val="122942"/>
                </a:solidFill>
                <a:latin typeface="Montserrat"/>
                <a:cs typeface="Montserrat"/>
              </a:rPr>
              <a:t>confidentiels,</a:t>
            </a:r>
            <a:r>
              <a:rPr dirty="0" sz="85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25">
                <a:solidFill>
                  <a:srgbClr val="122942"/>
                </a:solidFill>
                <a:latin typeface="Montserrat"/>
                <a:cs typeface="Montserrat"/>
              </a:rPr>
              <a:t>des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 volumes</a:t>
            </a:r>
            <a:r>
              <a:rPr dirty="0" sz="85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impressionnants</a:t>
            </a:r>
            <a:r>
              <a:rPr dirty="0" sz="85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«</a:t>
            </a:r>
            <a:r>
              <a:rPr dirty="0" sz="85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bruts</a:t>
            </a:r>
            <a:r>
              <a:rPr dirty="0" sz="85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85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béton</a:t>
            </a:r>
            <a:r>
              <a:rPr dirty="0" sz="85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»,</a:t>
            </a:r>
            <a:r>
              <a:rPr dirty="0" sz="850" spc="-4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25">
                <a:solidFill>
                  <a:srgbClr val="122942"/>
                </a:solidFill>
                <a:latin typeface="Montserrat"/>
                <a:cs typeface="Montserrat"/>
              </a:rPr>
              <a:t>des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 rooftops</a:t>
            </a:r>
            <a:r>
              <a:rPr dirty="0" sz="85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avec</a:t>
            </a:r>
            <a:r>
              <a:rPr dirty="0" sz="85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vue</a:t>
            </a:r>
            <a:r>
              <a:rPr dirty="0" sz="850" spc="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sur</a:t>
            </a:r>
            <a:r>
              <a:rPr dirty="0" sz="85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le</a:t>
            </a:r>
            <a:r>
              <a:rPr dirty="0" sz="85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tout</a:t>
            </a:r>
            <a:r>
              <a:rPr dirty="0" sz="85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Paris</a:t>
            </a:r>
            <a:r>
              <a:rPr dirty="0" sz="85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850" spc="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10">
                <a:solidFill>
                  <a:srgbClr val="122942"/>
                </a:solidFill>
                <a:latin typeface="Montserrat"/>
                <a:cs typeface="Montserrat"/>
              </a:rPr>
              <a:t>des</a:t>
            </a:r>
            <a:r>
              <a:rPr dirty="0" sz="85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jardins </a:t>
            </a:r>
            <a:r>
              <a:rPr dirty="0" sz="850" spc="-10">
                <a:solidFill>
                  <a:srgbClr val="122942"/>
                </a:solidFill>
                <a:latin typeface="Montserrat"/>
                <a:cs typeface="Montserrat"/>
              </a:rPr>
              <a:t>secrets.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37369" y="5865063"/>
            <a:ext cx="2016125" cy="763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ACA9"/>
                </a:solidFill>
                <a:latin typeface="Montserrat"/>
                <a:cs typeface="Montserrat"/>
              </a:rPr>
              <a:t>vous</a:t>
            </a:r>
            <a:r>
              <a:rPr dirty="0" sz="1400" spc="-15" b="1">
                <a:solidFill>
                  <a:srgbClr val="00ACA9"/>
                </a:solidFill>
                <a:latin typeface="Montserrat"/>
                <a:cs typeface="Montserrat"/>
              </a:rPr>
              <a:t> </a:t>
            </a:r>
            <a:r>
              <a:rPr dirty="0" sz="1400" spc="-10" b="1">
                <a:solidFill>
                  <a:srgbClr val="00ACA9"/>
                </a:solidFill>
                <a:latin typeface="Montserrat"/>
                <a:cs typeface="Montserrat"/>
              </a:rPr>
              <a:t>accompagne</a:t>
            </a:r>
            <a:endParaRPr sz="14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45"/>
              </a:spcBef>
            </a:pP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Une</a:t>
            </a:r>
            <a:r>
              <a:rPr dirty="0" sz="85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idée</a:t>
            </a:r>
            <a:r>
              <a:rPr dirty="0" sz="85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? Une</a:t>
            </a:r>
            <a:r>
              <a:rPr dirty="0" sz="85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envie</a:t>
            </a:r>
            <a:r>
              <a:rPr dirty="0" sz="85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?</a:t>
            </a:r>
            <a:r>
              <a:rPr dirty="0" sz="85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Un</a:t>
            </a:r>
            <a:r>
              <a:rPr dirty="0" sz="85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projet</a:t>
            </a:r>
            <a:r>
              <a:rPr dirty="0" sz="85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50">
                <a:solidFill>
                  <a:srgbClr val="122942"/>
                </a:solidFill>
                <a:latin typeface="Montserrat"/>
                <a:cs typeface="Montserrat"/>
              </a:rPr>
              <a:t>?</a:t>
            </a:r>
            <a:r>
              <a:rPr dirty="0" sz="850" spc="-10">
                <a:solidFill>
                  <a:srgbClr val="122942"/>
                </a:solidFill>
                <a:latin typeface="Montserrat"/>
                <a:cs typeface="Montserrat"/>
              </a:rPr>
              <a:t> Partagez-les-</a:t>
            </a:r>
            <a:r>
              <a:rPr dirty="0" sz="850">
                <a:solidFill>
                  <a:srgbClr val="122942"/>
                </a:solidFill>
                <a:latin typeface="Montserrat"/>
                <a:cs typeface="Montserrat"/>
              </a:rPr>
              <a:t>nous,</a:t>
            </a:r>
            <a:r>
              <a:rPr dirty="0" sz="85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b="1">
                <a:solidFill>
                  <a:srgbClr val="122942"/>
                </a:solidFill>
                <a:latin typeface="Montserrat"/>
                <a:cs typeface="Montserrat"/>
              </a:rPr>
              <a:t>on</a:t>
            </a:r>
            <a:r>
              <a:rPr dirty="0" sz="850" spc="4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20" b="1">
                <a:solidFill>
                  <a:srgbClr val="122942"/>
                </a:solidFill>
                <a:latin typeface="Montserrat"/>
                <a:cs typeface="Montserrat"/>
              </a:rPr>
              <a:t>vous </a:t>
            </a:r>
            <a:r>
              <a:rPr dirty="0" sz="850" b="1">
                <a:solidFill>
                  <a:srgbClr val="122942"/>
                </a:solidFill>
                <a:latin typeface="Montserrat"/>
                <a:cs typeface="Montserrat"/>
              </a:rPr>
              <a:t>accompagne</a:t>
            </a:r>
            <a:r>
              <a:rPr dirty="0" sz="850" spc="-4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b="1">
                <a:solidFill>
                  <a:srgbClr val="122942"/>
                </a:solidFill>
                <a:latin typeface="Montserrat"/>
                <a:cs typeface="Montserrat"/>
              </a:rPr>
              <a:t>pour</a:t>
            </a:r>
            <a:r>
              <a:rPr dirty="0" sz="850" spc="-2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b="1">
                <a:solidFill>
                  <a:srgbClr val="122942"/>
                </a:solidFill>
                <a:latin typeface="Montserrat"/>
                <a:cs typeface="Montserrat"/>
              </a:rPr>
              <a:t>trouver</a:t>
            </a:r>
            <a:r>
              <a:rPr dirty="0" sz="850" spc="-3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850" spc="-10" b="1">
                <a:solidFill>
                  <a:srgbClr val="122942"/>
                </a:solidFill>
                <a:latin typeface="Montserrat"/>
                <a:cs typeface="Montserrat"/>
              </a:rPr>
              <a:t>l’endroit idéal.</a:t>
            </a:r>
            <a:endParaRPr sz="850">
              <a:latin typeface="Montserrat"/>
              <a:cs typeface="Montserra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8246" y="0"/>
            <a:ext cx="11349355" cy="6858000"/>
            <a:chOff x="448246" y="0"/>
            <a:chExt cx="11349355" cy="6858000"/>
          </a:xfrm>
        </p:grpSpPr>
        <p:sp>
          <p:nvSpPr>
            <p:cNvPr id="21" name="object 21"/>
            <p:cNvSpPr/>
            <p:nvPr/>
          </p:nvSpPr>
          <p:spPr>
            <a:xfrm>
              <a:off x="448246" y="5384927"/>
              <a:ext cx="11349355" cy="0"/>
            </a:xfrm>
            <a:custGeom>
              <a:avLst/>
              <a:gdLst/>
              <a:ahLst/>
              <a:cxnLst/>
              <a:rect l="l" t="t" r="r" b="b"/>
              <a:pathLst>
                <a:path w="11349355" h="0">
                  <a:moveTo>
                    <a:pt x="0" y="0"/>
                  </a:moveTo>
                  <a:lnTo>
                    <a:pt x="11348783" y="0"/>
                  </a:lnTo>
                </a:path>
              </a:pathLst>
            </a:custGeom>
            <a:ln w="9525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50849" y="0"/>
              <a:ext cx="12700" cy="6858000"/>
            </a:xfrm>
            <a:custGeom>
              <a:avLst/>
              <a:gdLst/>
              <a:ahLst/>
              <a:cxnLst/>
              <a:rect l="l" t="t" r="r" b="b"/>
              <a:pathLst>
                <a:path w="12700" h="6858000">
                  <a:moveTo>
                    <a:pt x="127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700" y="68580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ACA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5052821" y="6718198"/>
            <a:ext cx="20637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Document</a:t>
            </a:r>
            <a:r>
              <a:rPr dirty="0" sz="6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non</a:t>
            </a:r>
            <a:r>
              <a:rPr dirty="0" sz="6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contractuel</a:t>
            </a:r>
            <a:r>
              <a:rPr dirty="0" sz="6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–</a:t>
            </a:r>
            <a:r>
              <a:rPr dirty="0" sz="6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strictement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 confidentiel</a:t>
            </a:r>
            <a:endParaRPr sz="600">
              <a:latin typeface="Montserrat"/>
              <a:cs typeface="Montserra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55620" y="1478788"/>
            <a:ext cx="6621906" cy="392950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458" y="1359027"/>
            <a:ext cx="3138551" cy="1763522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007611" y="914857"/>
            <a:ext cx="714375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Les</a:t>
            </a:r>
            <a:r>
              <a:rPr dirty="0" spc="-30"/>
              <a:t> </a:t>
            </a:r>
            <a:r>
              <a:rPr dirty="0">
                <a:solidFill>
                  <a:srgbClr val="00ACA9"/>
                </a:solidFill>
              </a:rPr>
              <a:t>Arches</a:t>
            </a:r>
            <a:r>
              <a:rPr dirty="0" spc="-35">
                <a:solidFill>
                  <a:srgbClr val="00ACA9"/>
                </a:solidFill>
              </a:rPr>
              <a:t> </a:t>
            </a:r>
            <a:r>
              <a:rPr dirty="0"/>
              <a:t>du</a:t>
            </a:r>
            <a:r>
              <a:rPr dirty="0" spc="-20"/>
              <a:t> </a:t>
            </a:r>
            <a:r>
              <a:rPr dirty="0" spc="-10"/>
              <a:t>Carreau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904" y="2493461"/>
            <a:ext cx="179705" cy="1779905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13</a:t>
            </a:r>
            <a:r>
              <a:rPr dirty="0" sz="1000" spc="1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//</a:t>
            </a:r>
            <a:r>
              <a:rPr dirty="0" sz="1000" spc="1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7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4191000" y="1925827"/>
            <a:ext cx="7378700" cy="4909820"/>
            <a:chOff x="4191000" y="1925827"/>
            <a:chExt cx="7378700" cy="49098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2962090"/>
              <a:ext cx="6115050" cy="387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16745" y="1966340"/>
              <a:ext cx="2027808" cy="242049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516364" y="1951227"/>
              <a:ext cx="2028189" cy="2420620"/>
            </a:xfrm>
            <a:custGeom>
              <a:avLst/>
              <a:gdLst/>
              <a:ahLst/>
              <a:cxnLst/>
              <a:rect l="l" t="t" r="r" b="b"/>
              <a:pathLst>
                <a:path w="2028190" h="2420620">
                  <a:moveTo>
                    <a:pt x="0" y="2420493"/>
                  </a:moveTo>
                  <a:lnTo>
                    <a:pt x="2027808" y="2420493"/>
                  </a:lnTo>
                </a:path>
                <a:path w="2028190" h="2420620">
                  <a:moveTo>
                    <a:pt x="2027808" y="0"/>
                  </a:moveTo>
                  <a:lnTo>
                    <a:pt x="0" y="0"/>
                  </a:lnTo>
                  <a:lnTo>
                    <a:pt x="0" y="2420493"/>
                  </a:lnTo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4876800" y="1762760"/>
            <a:ext cx="3737610" cy="0"/>
          </a:xfrm>
          <a:custGeom>
            <a:avLst/>
            <a:gdLst/>
            <a:ahLst/>
            <a:cxnLst/>
            <a:rect l="l" t="t" r="r" b="b"/>
            <a:pathLst>
              <a:path w="3737609" h="0">
                <a:moveTo>
                  <a:pt x="0" y="0"/>
                </a:moveTo>
                <a:lnTo>
                  <a:pt x="3737609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155440" y="1733169"/>
            <a:ext cx="6388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00ACA8"/>
                </a:solidFill>
                <a:latin typeface="Blacker Pro Dis Hv"/>
                <a:cs typeface="Blacker Pro Dis Hv"/>
              </a:rPr>
              <a:t>2025</a:t>
            </a:r>
            <a:endParaRPr sz="2000">
              <a:latin typeface="Blacker Pro Dis Hv"/>
              <a:cs typeface="Blacker Pro Dis Hv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6472" y="5288026"/>
            <a:ext cx="2986405" cy="1032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Éléments</a:t>
            </a:r>
            <a:r>
              <a:rPr dirty="0" sz="1000" spc="-4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techniques</a:t>
            </a:r>
            <a:endParaRPr sz="10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Idéal pour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défilés,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showrooms,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cocktails,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dîners privés...</a:t>
            </a:r>
            <a:endParaRPr sz="700">
              <a:latin typeface="Montserrat"/>
              <a:cs typeface="Montserrat"/>
            </a:endParaRPr>
          </a:p>
          <a:p>
            <a:pPr marL="12700" marR="229870">
              <a:lnSpc>
                <a:spcPct val="100000"/>
              </a:lnSpc>
              <a:spcBef>
                <a:spcPts val="5"/>
              </a:spcBef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Un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rooftop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500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-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comme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lieu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réception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célébration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exceptionnel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Hauteur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sous plafond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jusqu’à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2,70 </a:t>
            </a:r>
            <a:r>
              <a:rPr dirty="0" sz="700" spc="-50">
                <a:solidFill>
                  <a:srgbClr val="122942"/>
                </a:solidFill>
                <a:latin typeface="Montserrat"/>
                <a:cs typeface="Montserrat"/>
              </a:rPr>
              <a:t>m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3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ascenseurs</a:t>
            </a:r>
            <a:r>
              <a:rPr dirty="0" sz="700" spc="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/</a:t>
            </a:r>
            <a:r>
              <a:rPr dirty="0" sz="700" spc="-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750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kg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-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10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personnes</a:t>
            </a:r>
            <a:endParaRPr sz="7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bloc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sanitaire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une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marketing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suite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150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aménagée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dans 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un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plateau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en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cours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rénovation,</a:t>
            </a:r>
            <a:r>
              <a:rPr dirty="0" sz="700" spc="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situé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au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7ème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étage</a:t>
            </a:r>
            <a:endParaRPr sz="700">
              <a:latin typeface="Montserrat"/>
              <a:cs typeface="Montserra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2005" y="324891"/>
            <a:ext cx="1382649" cy="22705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701992" y="613029"/>
            <a:ext cx="294005" cy="294005"/>
            <a:chOff x="701992" y="613029"/>
            <a:chExt cx="294005" cy="294005"/>
          </a:xfrm>
        </p:grpSpPr>
        <p:sp>
          <p:nvSpPr>
            <p:cNvPr id="15" name="object 15"/>
            <p:cNvSpPr/>
            <p:nvPr/>
          </p:nvSpPr>
          <p:spPr>
            <a:xfrm>
              <a:off x="701992" y="613029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5">
                  <a:moveTo>
                    <a:pt x="146824" y="0"/>
                  </a:moveTo>
                  <a:lnTo>
                    <a:pt x="100418" y="7493"/>
                  </a:lnTo>
                  <a:lnTo>
                    <a:pt x="60121" y="28321"/>
                  </a:lnTo>
                  <a:lnTo>
                    <a:pt x="28333" y="60198"/>
                  </a:lnTo>
                  <a:lnTo>
                    <a:pt x="7493" y="100457"/>
                  </a:lnTo>
                  <a:lnTo>
                    <a:pt x="0" y="146812"/>
                  </a:lnTo>
                  <a:lnTo>
                    <a:pt x="7493" y="193294"/>
                  </a:lnTo>
                  <a:lnTo>
                    <a:pt x="28333" y="233553"/>
                  </a:lnTo>
                  <a:lnTo>
                    <a:pt x="60121" y="265303"/>
                  </a:lnTo>
                  <a:lnTo>
                    <a:pt x="100418" y="286258"/>
                  </a:lnTo>
                  <a:lnTo>
                    <a:pt x="146824" y="293624"/>
                  </a:lnTo>
                  <a:lnTo>
                    <a:pt x="193230" y="286258"/>
                  </a:lnTo>
                  <a:lnTo>
                    <a:pt x="233540" y="265303"/>
                  </a:lnTo>
                  <a:lnTo>
                    <a:pt x="265328" y="233553"/>
                  </a:lnTo>
                  <a:lnTo>
                    <a:pt x="286169" y="193294"/>
                  </a:lnTo>
                  <a:lnTo>
                    <a:pt x="293649" y="146812"/>
                  </a:lnTo>
                  <a:lnTo>
                    <a:pt x="286169" y="100457"/>
                  </a:lnTo>
                  <a:lnTo>
                    <a:pt x="265328" y="60198"/>
                  </a:lnTo>
                  <a:lnTo>
                    <a:pt x="233540" y="28321"/>
                  </a:lnTo>
                  <a:lnTo>
                    <a:pt x="193230" y="7493"/>
                  </a:lnTo>
                  <a:lnTo>
                    <a:pt x="146824" y="0"/>
                  </a:lnTo>
                  <a:close/>
                </a:path>
              </a:pathLst>
            </a:custGeom>
            <a:solidFill>
              <a:srgbClr val="122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762" y="669099"/>
              <a:ext cx="164122" cy="18853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062939" y="652398"/>
            <a:ext cx="574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ACA9"/>
                </a:solidFill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821669" y="409194"/>
            <a:ext cx="914400" cy="689610"/>
            <a:chOff x="10821669" y="409194"/>
            <a:chExt cx="914400" cy="689610"/>
          </a:xfrm>
        </p:grpSpPr>
        <p:sp>
          <p:nvSpPr>
            <p:cNvPr id="19" name="object 19"/>
            <p:cNvSpPr/>
            <p:nvPr/>
          </p:nvSpPr>
          <p:spPr>
            <a:xfrm>
              <a:off x="10879327" y="415544"/>
              <a:ext cx="850265" cy="595630"/>
            </a:xfrm>
            <a:custGeom>
              <a:avLst/>
              <a:gdLst/>
              <a:ahLst/>
              <a:cxnLst/>
              <a:rect l="l" t="t" r="r" b="b"/>
              <a:pathLst>
                <a:path w="850265" h="595630">
                  <a:moveTo>
                    <a:pt x="850265" y="417829"/>
                  </a:moveTo>
                  <a:lnTo>
                    <a:pt x="848232" y="433958"/>
                  </a:lnTo>
                  <a:lnTo>
                    <a:pt x="846836" y="445642"/>
                  </a:lnTo>
                  <a:lnTo>
                    <a:pt x="840358" y="477646"/>
                  </a:lnTo>
                  <a:lnTo>
                    <a:pt x="829182" y="528446"/>
                  </a:lnTo>
                  <a:lnTo>
                    <a:pt x="824611" y="533907"/>
                  </a:lnTo>
                  <a:lnTo>
                    <a:pt x="817626" y="531240"/>
                  </a:lnTo>
                  <a:lnTo>
                    <a:pt x="811022" y="527303"/>
                  </a:lnTo>
                  <a:lnTo>
                    <a:pt x="805815" y="527303"/>
                  </a:lnTo>
                  <a:lnTo>
                    <a:pt x="802258" y="532002"/>
                  </a:lnTo>
                  <a:lnTo>
                    <a:pt x="788924" y="540384"/>
                  </a:lnTo>
                  <a:lnTo>
                    <a:pt x="787526" y="539114"/>
                  </a:lnTo>
                  <a:lnTo>
                    <a:pt x="785114" y="535431"/>
                  </a:lnTo>
                  <a:lnTo>
                    <a:pt x="783463" y="535177"/>
                  </a:lnTo>
                  <a:lnTo>
                    <a:pt x="776097" y="539622"/>
                  </a:lnTo>
                  <a:lnTo>
                    <a:pt x="760222" y="548131"/>
                  </a:lnTo>
                  <a:lnTo>
                    <a:pt x="755015" y="552068"/>
                  </a:lnTo>
                  <a:lnTo>
                    <a:pt x="759078" y="562990"/>
                  </a:lnTo>
                  <a:lnTo>
                    <a:pt x="761111" y="571500"/>
                  </a:lnTo>
                  <a:lnTo>
                    <a:pt x="762507" y="574547"/>
                  </a:lnTo>
                  <a:lnTo>
                    <a:pt x="759841" y="575690"/>
                  </a:lnTo>
                  <a:lnTo>
                    <a:pt x="752221" y="578357"/>
                  </a:lnTo>
                  <a:lnTo>
                    <a:pt x="744220" y="581786"/>
                  </a:lnTo>
                  <a:lnTo>
                    <a:pt x="738758" y="582929"/>
                  </a:lnTo>
                  <a:lnTo>
                    <a:pt x="735456" y="583945"/>
                  </a:lnTo>
                  <a:lnTo>
                    <a:pt x="719074" y="595121"/>
                  </a:lnTo>
                  <a:lnTo>
                    <a:pt x="718057" y="593978"/>
                  </a:lnTo>
                  <a:lnTo>
                    <a:pt x="714628" y="589660"/>
                  </a:lnTo>
                  <a:lnTo>
                    <a:pt x="700913" y="573913"/>
                  </a:lnTo>
                  <a:lnTo>
                    <a:pt x="699897" y="571372"/>
                  </a:lnTo>
                  <a:lnTo>
                    <a:pt x="684402" y="552830"/>
                  </a:lnTo>
                  <a:lnTo>
                    <a:pt x="660019" y="523239"/>
                  </a:lnTo>
                  <a:lnTo>
                    <a:pt x="649858" y="510539"/>
                  </a:lnTo>
                  <a:lnTo>
                    <a:pt x="647065" y="507364"/>
                  </a:lnTo>
                  <a:lnTo>
                    <a:pt x="643508" y="502792"/>
                  </a:lnTo>
                  <a:lnTo>
                    <a:pt x="637921" y="494029"/>
                  </a:lnTo>
                  <a:lnTo>
                    <a:pt x="631571" y="485266"/>
                  </a:lnTo>
                  <a:lnTo>
                    <a:pt x="615696" y="467232"/>
                  </a:lnTo>
                  <a:lnTo>
                    <a:pt x="585977" y="434339"/>
                  </a:lnTo>
                  <a:lnTo>
                    <a:pt x="585724" y="433958"/>
                  </a:lnTo>
                  <a:lnTo>
                    <a:pt x="585343" y="433450"/>
                  </a:lnTo>
                  <a:lnTo>
                    <a:pt x="569214" y="416559"/>
                  </a:lnTo>
                  <a:lnTo>
                    <a:pt x="566293" y="410336"/>
                  </a:lnTo>
                  <a:lnTo>
                    <a:pt x="564642" y="405383"/>
                  </a:lnTo>
                  <a:lnTo>
                    <a:pt x="564642" y="400557"/>
                  </a:lnTo>
                  <a:lnTo>
                    <a:pt x="564642" y="395604"/>
                  </a:lnTo>
                  <a:lnTo>
                    <a:pt x="563499" y="393064"/>
                  </a:lnTo>
                  <a:lnTo>
                    <a:pt x="543560" y="381888"/>
                  </a:lnTo>
                  <a:lnTo>
                    <a:pt x="515493" y="364997"/>
                  </a:lnTo>
                  <a:lnTo>
                    <a:pt x="504317" y="359028"/>
                  </a:lnTo>
                  <a:lnTo>
                    <a:pt x="492505" y="354075"/>
                  </a:lnTo>
                  <a:lnTo>
                    <a:pt x="472058" y="345566"/>
                  </a:lnTo>
                  <a:lnTo>
                    <a:pt x="465963" y="342772"/>
                  </a:lnTo>
                  <a:lnTo>
                    <a:pt x="457200" y="340232"/>
                  </a:lnTo>
                  <a:lnTo>
                    <a:pt x="448182" y="337438"/>
                  </a:lnTo>
                  <a:lnTo>
                    <a:pt x="441198" y="336422"/>
                  </a:lnTo>
                  <a:lnTo>
                    <a:pt x="414908" y="328675"/>
                  </a:lnTo>
                  <a:lnTo>
                    <a:pt x="406780" y="324865"/>
                  </a:lnTo>
                  <a:lnTo>
                    <a:pt x="406019" y="323850"/>
                  </a:lnTo>
                  <a:lnTo>
                    <a:pt x="362076" y="302132"/>
                  </a:lnTo>
                  <a:lnTo>
                    <a:pt x="348488" y="295401"/>
                  </a:lnTo>
                  <a:lnTo>
                    <a:pt x="330580" y="295655"/>
                  </a:lnTo>
                  <a:lnTo>
                    <a:pt x="330580" y="296417"/>
                  </a:lnTo>
                  <a:lnTo>
                    <a:pt x="329946" y="296798"/>
                  </a:lnTo>
                  <a:lnTo>
                    <a:pt x="310261" y="297433"/>
                  </a:lnTo>
                  <a:lnTo>
                    <a:pt x="310006" y="296417"/>
                  </a:lnTo>
                  <a:lnTo>
                    <a:pt x="281177" y="297179"/>
                  </a:lnTo>
                  <a:lnTo>
                    <a:pt x="244348" y="301751"/>
                  </a:lnTo>
                  <a:lnTo>
                    <a:pt x="229616" y="308101"/>
                  </a:lnTo>
                  <a:lnTo>
                    <a:pt x="227456" y="308736"/>
                  </a:lnTo>
                  <a:lnTo>
                    <a:pt x="193801" y="342518"/>
                  </a:lnTo>
                  <a:lnTo>
                    <a:pt x="189229" y="350392"/>
                  </a:lnTo>
                  <a:lnTo>
                    <a:pt x="180848" y="360425"/>
                  </a:lnTo>
                  <a:lnTo>
                    <a:pt x="160147" y="383666"/>
                  </a:lnTo>
                  <a:lnTo>
                    <a:pt x="151129" y="393191"/>
                  </a:lnTo>
                  <a:lnTo>
                    <a:pt x="133857" y="411098"/>
                  </a:lnTo>
                  <a:lnTo>
                    <a:pt x="102362" y="459613"/>
                  </a:lnTo>
                  <a:lnTo>
                    <a:pt x="85598" y="485775"/>
                  </a:lnTo>
                  <a:lnTo>
                    <a:pt x="80264" y="493775"/>
                  </a:lnTo>
                  <a:lnTo>
                    <a:pt x="63880" y="518413"/>
                  </a:lnTo>
                  <a:lnTo>
                    <a:pt x="62483" y="518794"/>
                  </a:lnTo>
                  <a:lnTo>
                    <a:pt x="54355" y="532510"/>
                  </a:lnTo>
                  <a:lnTo>
                    <a:pt x="20447" y="526414"/>
                  </a:lnTo>
                  <a:lnTo>
                    <a:pt x="2794" y="495300"/>
                  </a:lnTo>
                  <a:lnTo>
                    <a:pt x="0" y="463676"/>
                  </a:lnTo>
                  <a:lnTo>
                    <a:pt x="6730" y="443356"/>
                  </a:lnTo>
                  <a:lnTo>
                    <a:pt x="30988" y="442213"/>
                  </a:lnTo>
                  <a:lnTo>
                    <a:pt x="35814" y="429132"/>
                  </a:lnTo>
                  <a:lnTo>
                    <a:pt x="35814" y="416940"/>
                  </a:lnTo>
                  <a:lnTo>
                    <a:pt x="48387" y="384428"/>
                  </a:lnTo>
                  <a:lnTo>
                    <a:pt x="57912" y="363600"/>
                  </a:lnTo>
                  <a:lnTo>
                    <a:pt x="75692" y="320547"/>
                  </a:lnTo>
                  <a:lnTo>
                    <a:pt x="75692" y="313816"/>
                  </a:lnTo>
                  <a:lnTo>
                    <a:pt x="86360" y="306450"/>
                  </a:lnTo>
                  <a:lnTo>
                    <a:pt x="91821" y="302132"/>
                  </a:lnTo>
                  <a:lnTo>
                    <a:pt x="124714" y="245109"/>
                  </a:lnTo>
                  <a:lnTo>
                    <a:pt x="131825" y="231647"/>
                  </a:lnTo>
                  <a:lnTo>
                    <a:pt x="145161" y="208660"/>
                  </a:lnTo>
                  <a:lnTo>
                    <a:pt x="165862" y="192658"/>
                  </a:lnTo>
                  <a:lnTo>
                    <a:pt x="161544" y="190500"/>
                  </a:lnTo>
                  <a:lnTo>
                    <a:pt x="148081" y="184530"/>
                  </a:lnTo>
                  <a:lnTo>
                    <a:pt x="153289" y="150367"/>
                  </a:lnTo>
                  <a:lnTo>
                    <a:pt x="178180" y="121284"/>
                  </a:lnTo>
                  <a:lnTo>
                    <a:pt x="207645" y="99186"/>
                  </a:lnTo>
                  <a:lnTo>
                    <a:pt x="211581" y="98170"/>
                  </a:lnTo>
                  <a:lnTo>
                    <a:pt x="225678" y="96138"/>
                  </a:lnTo>
                  <a:lnTo>
                    <a:pt x="269113" y="64007"/>
                  </a:lnTo>
                  <a:lnTo>
                    <a:pt x="291338" y="47878"/>
                  </a:lnTo>
                  <a:lnTo>
                    <a:pt x="315214" y="34416"/>
                  </a:lnTo>
                  <a:lnTo>
                    <a:pt x="346582" y="19557"/>
                  </a:lnTo>
                  <a:lnTo>
                    <a:pt x="353568" y="13207"/>
                  </a:lnTo>
                  <a:lnTo>
                    <a:pt x="356616" y="10794"/>
                  </a:lnTo>
                  <a:lnTo>
                    <a:pt x="382143" y="9397"/>
                  </a:lnTo>
                  <a:lnTo>
                    <a:pt x="406400" y="8762"/>
                  </a:lnTo>
                  <a:lnTo>
                    <a:pt x="434213" y="8000"/>
                  </a:lnTo>
                  <a:lnTo>
                    <a:pt x="501269" y="5714"/>
                  </a:lnTo>
                  <a:lnTo>
                    <a:pt x="555878" y="4063"/>
                  </a:lnTo>
                  <a:lnTo>
                    <a:pt x="605154" y="2412"/>
                  </a:lnTo>
                  <a:lnTo>
                    <a:pt x="613028" y="2031"/>
                  </a:lnTo>
                  <a:lnTo>
                    <a:pt x="686435" y="0"/>
                  </a:lnTo>
                  <a:lnTo>
                    <a:pt x="711453" y="7238"/>
                  </a:lnTo>
                  <a:lnTo>
                    <a:pt x="743076" y="30479"/>
                  </a:lnTo>
                  <a:lnTo>
                    <a:pt x="756030" y="67436"/>
                  </a:lnTo>
                  <a:lnTo>
                    <a:pt x="761492" y="106044"/>
                  </a:lnTo>
                  <a:lnTo>
                    <a:pt x="762126" y="130936"/>
                  </a:lnTo>
                  <a:lnTo>
                    <a:pt x="766699" y="143255"/>
                  </a:lnTo>
                  <a:lnTo>
                    <a:pt x="773811" y="152653"/>
                  </a:lnTo>
                  <a:lnTo>
                    <a:pt x="789686" y="163194"/>
                  </a:lnTo>
                  <a:lnTo>
                    <a:pt x="814197" y="171068"/>
                  </a:lnTo>
                  <a:lnTo>
                    <a:pt x="821563" y="184784"/>
                  </a:lnTo>
                  <a:lnTo>
                    <a:pt x="830199" y="201040"/>
                  </a:lnTo>
                  <a:lnTo>
                    <a:pt x="836041" y="232409"/>
                  </a:lnTo>
                  <a:lnTo>
                    <a:pt x="838073" y="259714"/>
                  </a:lnTo>
                  <a:lnTo>
                    <a:pt x="837819" y="292861"/>
                  </a:lnTo>
                  <a:lnTo>
                    <a:pt x="838707" y="300863"/>
                  </a:lnTo>
                  <a:lnTo>
                    <a:pt x="840867" y="331723"/>
                  </a:lnTo>
                  <a:lnTo>
                    <a:pt x="850138" y="413638"/>
                  </a:lnTo>
                  <a:lnTo>
                    <a:pt x="850265" y="417829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26748" y="755765"/>
              <a:ext cx="121079" cy="7811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946637" y="719328"/>
              <a:ext cx="645160" cy="373380"/>
            </a:xfrm>
            <a:custGeom>
              <a:avLst/>
              <a:gdLst/>
              <a:ahLst/>
              <a:cxnLst/>
              <a:rect l="l" t="t" r="r" b="b"/>
              <a:pathLst>
                <a:path w="645159" h="373380">
                  <a:moveTo>
                    <a:pt x="644778" y="296672"/>
                  </a:moveTo>
                  <a:lnTo>
                    <a:pt x="630301" y="304419"/>
                  </a:lnTo>
                  <a:lnTo>
                    <a:pt x="623951" y="308610"/>
                  </a:lnTo>
                  <a:lnTo>
                    <a:pt x="603884" y="319532"/>
                  </a:lnTo>
                  <a:lnTo>
                    <a:pt x="599820" y="325374"/>
                  </a:lnTo>
                  <a:lnTo>
                    <a:pt x="590422" y="329184"/>
                  </a:lnTo>
                  <a:lnTo>
                    <a:pt x="528573" y="360299"/>
                  </a:lnTo>
                  <a:lnTo>
                    <a:pt x="476757" y="370077"/>
                  </a:lnTo>
                  <a:lnTo>
                    <a:pt x="471804" y="370586"/>
                  </a:lnTo>
                  <a:lnTo>
                    <a:pt x="465835" y="363220"/>
                  </a:lnTo>
                  <a:lnTo>
                    <a:pt x="453770" y="350012"/>
                  </a:lnTo>
                  <a:lnTo>
                    <a:pt x="427989" y="368300"/>
                  </a:lnTo>
                  <a:lnTo>
                    <a:pt x="424941" y="370077"/>
                  </a:lnTo>
                  <a:lnTo>
                    <a:pt x="417067" y="368935"/>
                  </a:lnTo>
                  <a:lnTo>
                    <a:pt x="412368" y="369697"/>
                  </a:lnTo>
                  <a:lnTo>
                    <a:pt x="412876" y="373125"/>
                  </a:lnTo>
                  <a:lnTo>
                    <a:pt x="410463" y="371856"/>
                  </a:lnTo>
                  <a:lnTo>
                    <a:pt x="402462" y="368046"/>
                  </a:lnTo>
                  <a:lnTo>
                    <a:pt x="374141" y="365125"/>
                  </a:lnTo>
                  <a:lnTo>
                    <a:pt x="364870" y="364489"/>
                  </a:lnTo>
                  <a:lnTo>
                    <a:pt x="357377" y="363600"/>
                  </a:lnTo>
                  <a:lnTo>
                    <a:pt x="349376" y="362076"/>
                  </a:lnTo>
                  <a:lnTo>
                    <a:pt x="348106" y="361696"/>
                  </a:lnTo>
                  <a:lnTo>
                    <a:pt x="351154" y="352044"/>
                  </a:lnTo>
                  <a:lnTo>
                    <a:pt x="306704" y="337312"/>
                  </a:lnTo>
                  <a:lnTo>
                    <a:pt x="261492" y="322072"/>
                  </a:lnTo>
                  <a:lnTo>
                    <a:pt x="206120" y="303657"/>
                  </a:lnTo>
                  <a:lnTo>
                    <a:pt x="190372" y="298196"/>
                  </a:lnTo>
                  <a:lnTo>
                    <a:pt x="143890" y="282575"/>
                  </a:lnTo>
                  <a:lnTo>
                    <a:pt x="129285" y="273176"/>
                  </a:lnTo>
                  <a:lnTo>
                    <a:pt x="99059" y="253746"/>
                  </a:lnTo>
                  <a:lnTo>
                    <a:pt x="76200" y="240664"/>
                  </a:lnTo>
                  <a:lnTo>
                    <a:pt x="56768" y="264668"/>
                  </a:lnTo>
                  <a:lnTo>
                    <a:pt x="44322" y="276225"/>
                  </a:lnTo>
                  <a:lnTo>
                    <a:pt x="17652" y="276860"/>
                  </a:lnTo>
                  <a:lnTo>
                    <a:pt x="16001" y="248158"/>
                  </a:lnTo>
                  <a:lnTo>
                    <a:pt x="27558" y="237998"/>
                  </a:lnTo>
                  <a:lnTo>
                    <a:pt x="29844" y="236855"/>
                  </a:lnTo>
                  <a:lnTo>
                    <a:pt x="18541" y="224409"/>
                  </a:lnTo>
                  <a:lnTo>
                    <a:pt x="16255" y="224155"/>
                  </a:lnTo>
                  <a:lnTo>
                    <a:pt x="0" y="227837"/>
                  </a:lnTo>
                  <a:lnTo>
                    <a:pt x="1142" y="226187"/>
                  </a:lnTo>
                  <a:lnTo>
                    <a:pt x="10921" y="211455"/>
                  </a:lnTo>
                  <a:lnTo>
                    <a:pt x="13080" y="208661"/>
                  </a:lnTo>
                  <a:lnTo>
                    <a:pt x="13080" y="208025"/>
                  </a:lnTo>
                  <a:lnTo>
                    <a:pt x="18541" y="200533"/>
                  </a:lnTo>
                  <a:lnTo>
                    <a:pt x="27304" y="188213"/>
                  </a:lnTo>
                  <a:lnTo>
                    <a:pt x="33654" y="177037"/>
                  </a:lnTo>
                  <a:lnTo>
                    <a:pt x="42036" y="161798"/>
                  </a:lnTo>
                  <a:lnTo>
                    <a:pt x="54736" y="141477"/>
                  </a:lnTo>
                  <a:lnTo>
                    <a:pt x="60325" y="132587"/>
                  </a:lnTo>
                  <a:lnTo>
                    <a:pt x="61340" y="131191"/>
                  </a:lnTo>
                  <a:lnTo>
                    <a:pt x="62356" y="131318"/>
                  </a:lnTo>
                  <a:lnTo>
                    <a:pt x="84835" y="106934"/>
                  </a:lnTo>
                  <a:lnTo>
                    <a:pt x="84454" y="106172"/>
                  </a:lnTo>
                  <a:lnTo>
                    <a:pt x="104139" y="85471"/>
                  </a:lnTo>
                  <a:lnTo>
                    <a:pt x="119887" y="69342"/>
                  </a:lnTo>
                  <a:lnTo>
                    <a:pt x="123443" y="65150"/>
                  </a:lnTo>
                  <a:lnTo>
                    <a:pt x="124078" y="63373"/>
                  </a:lnTo>
                  <a:lnTo>
                    <a:pt x="125094" y="62357"/>
                  </a:lnTo>
                  <a:lnTo>
                    <a:pt x="125856" y="60579"/>
                  </a:lnTo>
                  <a:lnTo>
                    <a:pt x="126872" y="54610"/>
                  </a:lnTo>
                  <a:lnTo>
                    <a:pt x="127634" y="52450"/>
                  </a:lnTo>
                  <a:lnTo>
                    <a:pt x="131444" y="45847"/>
                  </a:lnTo>
                  <a:lnTo>
                    <a:pt x="132841" y="42925"/>
                  </a:lnTo>
                  <a:lnTo>
                    <a:pt x="134111" y="41275"/>
                  </a:lnTo>
                  <a:lnTo>
                    <a:pt x="137032" y="37592"/>
                  </a:lnTo>
                  <a:lnTo>
                    <a:pt x="140588" y="34417"/>
                  </a:lnTo>
                  <a:lnTo>
                    <a:pt x="142239" y="32385"/>
                  </a:lnTo>
                  <a:lnTo>
                    <a:pt x="145160" y="31623"/>
                  </a:lnTo>
                  <a:lnTo>
                    <a:pt x="147573" y="29210"/>
                  </a:lnTo>
                  <a:lnTo>
                    <a:pt x="178815" y="4318"/>
                  </a:lnTo>
                  <a:lnTo>
                    <a:pt x="240156" y="1143"/>
                  </a:lnTo>
                  <a:lnTo>
                    <a:pt x="240537" y="1143"/>
                  </a:lnTo>
                  <a:lnTo>
                    <a:pt x="276986" y="0"/>
                  </a:lnTo>
                  <a:lnTo>
                    <a:pt x="280542" y="1650"/>
                  </a:lnTo>
                  <a:lnTo>
                    <a:pt x="281558" y="2032"/>
                  </a:lnTo>
                  <a:lnTo>
                    <a:pt x="281939" y="1397"/>
                  </a:lnTo>
                  <a:lnTo>
                    <a:pt x="283717" y="1397"/>
                  </a:lnTo>
                  <a:lnTo>
                    <a:pt x="305434" y="12319"/>
                  </a:lnTo>
                  <a:lnTo>
                    <a:pt x="309625" y="13335"/>
                  </a:lnTo>
                  <a:lnTo>
                    <a:pt x="318134" y="18669"/>
                  </a:lnTo>
                  <a:lnTo>
                    <a:pt x="322325" y="20066"/>
                  </a:lnTo>
                  <a:lnTo>
                    <a:pt x="326516" y="22479"/>
                  </a:lnTo>
                  <a:lnTo>
                    <a:pt x="332104" y="25654"/>
                  </a:lnTo>
                  <a:lnTo>
                    <a:pt x="333882" y="27432"/>
                  </a:lnTo>
                  <a:lnTo>
                    <a:pt x="352170" y="33909"/>
                  </a:lnTo>
                  <a:lnTo>
                    <a:pt x="362203" y="37592"/>
                  </a:lnTo>
                  <a:lnTo>
                    <a:pt x="402589" y="66801"/>
                  </a:lnTo>
                  <a:lnTo>
                    <a:pt x="412368" y="73660"/>
                  </a:lnTo>
                  <a:lnTo>
                    <a:pt x="413130" y="74168"/>
                  </a:lnTo>
                  <a:lnTo>
                    <a:pt x="425068" y="79501"/>
                  </a:lnTo>
                  <a:lnTo>
                    <a:pt x="439419" y="88646"/>
                  </a:lnTo>
                  <a:lnTo>
                    <a:pt x="443991" y="90932"/>
                  </a:lnTo>
                  <a:lnTo>
                    <a:pt x="448182" y="93218"/>
                  </a:lnTo>
                  <a:lnTo>
                    <a:pt x="460501" y="97409"/>
                  </a:lnTo>
                  <a:lnTo>
                    <a:pt x="487425" y="111125"/>
                  </a:lnTo>
                  <a:lnTo>
                    <a:pt x="503554" y="126873"/>
                  </a:lnTo>
                  <a:lnTo>
                    <a:pt x="507491" y="132207"/>
                  </a:lnTo>
                  <a:lnTo>
                    <a:pt x="508888" y="134620"/>
                  </a:lnTo>
                  <a:lnTo>
                    <a:pt x="519937" y="146812"/>
                  </a:lnTo>
                  <a:lnTo>
                    <a:pt x="520318" y="147193"/>
                  </a:lnTo>
                  <a:lnTo>
                    <a:pt x="528065" y="155829"/>
                  </a:lnTo>
                  <a:lnTo>
                    <a:pt x="531240" y="159638"/>
                  </a:lnTo>
                  <a:lnTo>
                    <a:pt x="557656" y="187833"/>
                  </a:lnTo>
                  <a:lnTo>
                    <a:pt x="561847" y="194183"/>
                  </a:lnTo>
                  <a:lnTo>
                    <a:pt x="561466" y="195199"/>
                  </a:lnTo>
                  <a:lnTo>
                    <a:pt x="562863" y="197358"/>
                  </a:lnTo>
                  <a:lnTo>
                    <a:pt x="568451" y="203581"/>
                  </a:lnTo>
                  <a:lnTo>
                    <a:pt x="575817" y="213487"/>
                  </a:lnTo>
                  <a:lnTo>
                    <a:pt x="578230" y="217677"/>
                  </a:lnTo>
                  <a:lnTo>
                    <a:pt x="582167" y="222885"/>
                  </a:lnTo>
                  <a:lnTo>
                    <a:pt x="592581" y="235331"/>
                  </a:lnTo>
                  <a:lnTo>
                    <a:pt x="618870" y="266192"/>
                  </a:lnTo>
                  <a:lnTo>
                    <a:pt x="622807" y="271907"/>
                  </a:lnTo>
                  <a:lnTo>
                    <a:pt x="627633" y="279908"/>
                  </a:lnTo>
                  <a:lnTo>
                    <a:pt x="630046" y="282701"/>
                  </a:lnTo>
                  <a:lnTo>
                    <a:pt x="632967" y="284099"/>
                  </a:lnTo>
                  <a:lnTo>
                    <a:pt x="644778" y="296672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944478" y="714756"/>
              <a:ext cx="649605" cy="302260"/>
            </a:xfrm>
            <a:custGeom>
              <a:avLst/>
              <a:gdLst/>
              <a:ahLst/>
              <a:cxnLst/>
              <a:rect l="l" t="t" r="r" b="b"/>
              <a:pathLst>
                <a:path w="649604" h="302259">
                  <a:moveTo>
                    <a:pt x="0" y="228219"/>
                  </a:moveTo>
                  <a:lnTo>
                    <a:pt x="68961" y="121793"/>
                  </a:lnTo>
                  <a:lnTo>
                    <a:pt x="161036" y="14351"/>
                  </a:lnTo>
                  <a:lnTo>
                    <a:pt x="241426" y="0"/>
                  </a:lnTo>
                  <a:lnTo>
                    <a:pt x="296037" y="5080"/>
                  </a:lnTo>
                  <a:lnTo>
                    <a:pt x="404749" y="59690"/>
                  </a:lnTo>
                  <a:lnTo>
                    <a:pt x="427736" y="77597"/>
                  </a:lnTo>
                  <a:lnTo>
                    <a:pt x="443484" y="86995"/>
                  </a:lnTo>
                  <a:lnTo>
                    <a:pt x="488696" y="108585"/>
                  </a:lnTo>
                  <a:lnTo>
                    <a:pt x="649604" y="301752"/>
                  </a:lnTo>
                </a:path>
                <a:path w="649604" h="302259">
                  <a:moveTo>
                    <a:pt x="393192" y="47117"/>
                  </a:moveTo>
                  <a:lnTo>
                    <a:pt x="496697" y="102870"/>
                  </a:lnTo>
                </a:path>
              </a:pathLst>
            </a:custGeom>
            <a:ln w="16216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21669" y="500660"/>
              <a:ext cx="102589" cy="10258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368797" y="6718198"/>
            <a:ext cx="20637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Montserrat"/>
                <a:cs typeface="Montserrat"/>
              </a:rPr>
              <a:t>Document</a:t>
            </a:r>
            <a:r>
              <a:rPr dirty="0" sz="600" spc="-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FFFFFF"/>
                </a:solidFill>
                <a:latin typeface="Montserrat"/>
                <a:cs typeface="Montserrat"/>
              </a:rPr>
              <a:t>non</a:t>
            </a:r>
            <a:r>
              <a:rPr dirty="0" sz="6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FFFFFF"/>
                </a:solidFill>
                <a:latin typeface="Montserrat"/>
                <a:cs typeface="Montserrat"/>
              </a:rPr>
              <a:t>contractuel</a:t>
            </a:r>
            <a:r>
              <a:rPr dirty="0" sz="600" spc="-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FFFFFF"/>
                </a:solidFill>
                <a:latin typeface="Montserrat"/>
                <a:cs typeface="Montserrat"/>
              </a:rPr>
              <a:t>–</a:t>
            </a:r>
            <a:r>
              <a:rPr dirty="0" sz="6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FFFFFF"/>
                </a:solidFill>
                <a:latin typeface="Montserrat"/>
                <a:cs typeface="Montserrat"/>
              </a:rPr>
              <a:t>strictement</a:t>
            </a:r>
            <a:r>
              <a:rPr dirty="0" sz="600" spc="-10">
                <a:solidFill>
                  <a:srgbClr val="FFFFFF"/>
                </a:solidFill>
                <a:latin typeface="Montserrat"/>
                <a:cs typeface="Montserrat"/>
              </a:rPr>
              <a:t> confidentiel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44041" y="5216016"/>
            <a:ext cx="3113405" cy="0"/>
          </a:xfrm>
          <a:custGeom>
            <a:avLst/>
            <a:gdLst/>
            <a:ahLst/>
            <a:cxnLst/>
            <a:rect l="l" t="t" r="r" b="b"/>
            <a:pathLst>
              <a:path w="3113404" h="0">
                <a:moveTo>
                  <a:pt x="0" y="0"/>
                </a:moveTo>
                <a:lnTo>
                  <a:pt x="3113151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842568" y="3863721"/>
            <a:ext cx="3277235" cy="11614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propos</a:t>
            </a:r>
            <a:r>
              <a:rPr dirty="0" sz="1000" spc="-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1000" spc="-1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lieu</a:t>
            </a:r>
            <a:endParaRPr sz="1000">
              <a:latin typeface="Montserrat"/>
              <a:cs typeface="Montserrat"/>
            </a:endParaRPr>
          </a:p>
          <a:p>
            <a:pPr marL="12700" marR="5080">
              <a:lnSpc>
                <a:spcPct val="150000"/>
              </a:lnSpc>
              <a:spcBef>
                <a:spcPts val="185"/>
              </a:spcBef>
            </a:pPr>
            <a:r>
              <a:rPr dirty="0" sz="700">
                <a:latin typeface="Montserrat"/>
                <a:cs typeface="Montserrat"/>
              </a:rPr>
              <a:t>Axe</a:t>
            </a:r>
            <a:r>
              <a:rPr dirty="0" sz="700" spc="-15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majeur</a:t>
            </a:r>
            <a:r>
              <a:rPr dirty="0" sz="700" spc="-15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entre le</a:t>
            </a:r>
            <a:r>
              <a:rPr dirty="0" sz="700" spc="-15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Pont</a:t>
            </a:r>
            <a:r>
              <a:rPr dirty="0" sz="700" spc="-10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de</a:t>
            </a:r>
            <a:r>
              <a:rPr dirty="0" sz="700" spc="-15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Neuilly</a:t>
            </a:r>
            <a:r>
              <a:rPr dirty="0" sz="700" spc="-5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et</a:t>
            </a:r>
            <a:r>
              <a:rPr dirty="0" sz="700" spc="-10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la</a:t>
            </a:r>
            <a:r>
              <a:rPr dirty="0" sz="700" spc="-15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Place</a:t>
            </a:r>
            <a:r>
              <a:rPr dirty="0" sz="700" spc="-10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de</a:t>
            </a:r>
            <a:r>
              <a:rPr dirty="0" sz="700" spc="-10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l’Etoile</a:t>
            </a:r>
            <a:r>
              <a:rPr dirty="0" sz="700" spc="-10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-</a:t>
            </a:r>
            <a:r>
              <a:rPr dirty="0" sz="700" spc="-30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10min</a:t>
            </a:r>
            <a:r>
              <a:rPr dirty="0" sz="700" spc="-15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de </a:t>
            </a:r>
            <a:r>
              <a:rPr dirty="0" sz="700" spc="-20">
                <a:latin typeface="Montserrat"/>
                <a:cs typeface="Montserrat"/>
              </a:rPr>
              <a:t>Paris</a:t>
            </a:r>
            <a:r>
              <a:rPr dirty="0" sz="700" spc="500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Bâtiment</a:t>
            </a:r>
            <a:r>
              <a:rPr dirty="0" sz="700" spc="-5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de</a:t>
            </a:r>
            <a:r>
              <a:rPr dirty="0" sz="700" spc="-10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80 m</a:t>
            </a:r>
            <a:r>
              <a:rPr dirty="0" sz="700" spc="-15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de</a:t>
            </a:r>
            <a:r>
              <a:rPr dirty="0" sz="700" spc="5">
                <a:latin typeface="Montserrat"/>
                <a:cs typeface="Montserrat"/>
              </a:rPr>
              <a:t> </a:t>
            </a:r>
            <a:r>
              <a:rPr dirty="0" sz="700" spc="-10">
                <a:latin typeface="Montserrat"/>
                <a:cs typeface="Montserrat"/>
              </a:rPr>
              <a:t>longueur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Montserrat"/>
                <a:cs typeface="Montserrat"/>
              </a:rPr>
              <a:t>Au</a:t>
            </a:r>
            <a:r>
              <a:rPr dirty="0" sz="700" spc="-15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cœur</a:t>
            </a:r>
            <a:r>
              <a:rPr dirty="0" sz="700" spc="-5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des allées</a:t>
            </a:r>
            <a:r>
              <a:rPr dirty="0" sz="700" spc="-20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de</a:t>
            </a:r>
            <a:r>
              <a:rPr dirty="0" sz="700" spc="-10">
                <a:latin typeface="Montserrat"/>
                <a:cs typeface="Montserrat"/>
              </a:rPr>
              <a:t> Neuilly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Montserrat"/>
                <a:cs typeface="Montserrat"/>
              </a:rPr>
              <a:t>Très</a:t>
            </a:r>
            <a:r>
              <a:rPr dirty="0" sz="700" spc="-30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lumineux</a:t>
            </a:r>
            <a:r>
              <a:rPr dirty="0" sz="700" spc="-5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-</a:t>
            </a:r>
            <a:r>
              <a:rPr dirty="0" sz="700" spc="-25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Volumes</a:t>
            </a:r>
            <a:r>
              <a:rPr dirty="0" sz="700" spc="-10">
                <a:latin typeface="Montserrat"/>
                <a:cs typeface="Montserrat"/>
              </a:rPr>
              <a:t> généreux</a:t>
            </a:r>
            <a:endParaRPr sz="700">
              <a:latin typeface="Montserrat"/>
              <a:cs typeface="Montserrat"/>
            </a:endParaRPr>
          </a:p>
          <a:p>
            <a:pPr marL="12700" marR="1299210">
              <a:lnSpc>
                <a:spcPct val="150000"/>
              </a:lnSpc>
            </a:pPr>
            <a:r>
              <a:rPr dirty="0" sz="700">
                <a:latin typeface="Montserrat"/>
                <a:cs typeface="Montserrat"/>
              </a:rPr>
              <a:t>Défilés,</a:t>
            </a:r>
            <a:r>
              <a:rPr dirty="0" sz="700" spc="-40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showrooms,</a:t>
            </a:r>
            <a:r>
              <a:rPr dirty="0" sz="700" spc="-25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cocktails,</a:t>
            </a:r>
            <a:r>
              <a:rPr dirty="0" sz="700" spc="-25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dîners</a:t>
            </a:r>
            <a:r>
              <a:rPr dirty="0" sz="700" spc="-30">
                <a:latin typeface="Montserrat"/>
                <a:cs typeface="Montserrat"/>
              </a:rPr>
              <a:t> </a:t>
            </a:r>
            <a:r>
              <a:rPr dirty="0" sz="700" spc="-10">
                <a:latin typeface="Montserrat"/>
                <a:cs typeface="Montserrat"/>
              </a:rPr>
              <a:t>privés...</a:t>
            </a:r>
            <a:r>
              <a:rPr dirty="0" sz="700" spc="500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Disponible</a:t>
            </a:r>
            <a:r>
              <a:rPr dirty="0" sz="700" spc="-35">
                <a:latin typeface="Montserrat"/>
                <a:cs typeface="Montserrat"/>
              </a:rPr>
              <a:t> </a:t>
            </a:r>
            <a:r>
              <a:rPr dirty="0" sz="700">
                <a:latin typeface="Montserrat"/>
                <a:cs typeface="Montserrat"/>
              </a:rPr>
              <a:t>jusqu’en</a:t>
            </a:r>
            <a:r>
              <a:rPr dirty="0" sz="700" spc="-15">
                <a:latin typeface="Montserrat"/>
                <a:cs typeface="Montserrat"/>
              </a:rPr>
              <a:t> </a:t>
            </a:r>
            <a:r>
              <a:rPr dirty="0" sz="700" spc="-20">
                <a:latin typeface="Montserrat"/>
                <a:cs typeface="Montserrat"/>
              </a:rPr>
              <a:t>2025</a:t>
            </a:r>
            <a:endParaRPr sz="700">
              <a:latin typeface="Montserrat"/>
              <a:cs typeface="Montserrat"/>
            </a:endParaRPr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8667" y="4273760"/>
            <a:ext cx="96022" cy="11269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4255" y="4737883"/>
            <a:ext cx="95644" cy="9357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097" y="4899888"/>
            <a:ext cx="87530" cy="11445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3866" y="4446959"/>
            <a:ext cx="106081" cy="10675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2508" y="4602962"/>
            <a:ext cx="96277" cy="7534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28916" y="4063809"/>
            <a:ext cx="90990" cy="13519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2294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114800" y="1469516"/>
            <a:ext cx="3962400" cy="3810000"/>
            <a:chOff x="4114800" y="1469516"/>
            <a:chExt cx="3962400" cy="3810000"/>
          </a:xfrm>
        </p:grpSpPr>
        <p:sp>
          <p:nvSpPr>
            <p:cNvPr id="4" name="object 4"/>
            <p:cNvSpPr/>
            <p:nvPr/>
          </p:nvSpPr>
          <p:spPr>
            <a:xfrm>
              <a:off x="4114800" y="1469516"/>
              <a:ext cx="3962400" cy="3810000"/>
            </a:xfrm>
            <a:custGeom>
              <a:avLst/>
              <a:gdLst/>
              <a:ahLst/>
              <a:cxnLst/>
              <a:rect l="l" t="t" r="r" b="b"/>
              <a:pathLst>
                <a:path w="3962400" h="3810000">
                  <a:moveTo>
                    <a:pt x="1981200" y="0"/>
                  </a:moveTo>
                  <a:lnTo>
                    <a:pt x="1931607" y="585"/>
                  </a:lnTo>
                  <a:lnTo>
                    <a:pt x="1882314" y="2331"/>
                  </a:lnTo>
                  <a:lnTo>
                    <a:pt x="1833335" y="5225"/>
                  </a:lnTo>
                  <a:lnTo>
                    <a:pt x="1784683" y="9253"/>
                  </a:lnTo>
                  <a:lnTo>
                    <a:pt x="1736375" y="14401"/>
                  </a:lnTo>
                  <a:lnTo>
                    <a:pt x="1688422" y="20655"/>
                  </a:lnTo>
                  <a:lnTo>
                    <a:pt x="1640840" y="28003"/>
                  </a:lnTo>
                  <a:lnTo>
                    <a:pt x="1593643" y="36430"/>
                  </a:lnTo>
                  <a:lnTo>
                    <a:pt x="1546845" y="45923"/>
                  </a:lnTo>
                  <a:lnTo>
                    <a:pt x="1500460" y="56467"/>
                  </a:lnTo>
                  <a:lnTo>
                    <a:pt x="1454502" y="68050"/>
                  </a:lnTo>
                  <a:lnTo>
                    <a:pt x="1408986" y="80658"/>
                  </a:lnTo>
                  <a:lnTo>
                    <a:pt x="1363926" y="94277"/>
                  </a:lnTo>
                  <a:lnTo>
                    <a:pt x="1319335" y="108893"/>
                  </a:lnTo>
                  <a:lnTo>
                    <a:pt x="1275229" y="124494"/>
                  </a:lnTo>
                  <a:lnTo>
                    <a:pt x="1231621" y="141064"/>
                  </a:lnTo>
                  <a:lnTo>
                    <a:pt x="1188525" y="158591"/>
                  </a:lnTo>
                  <a:lnTo>
                    <a:pt x="1145956" y="177061"/>
                  </a:lnTo>
                  <a:lnTo>
                    <a:pt x="1103928" y="196460"/>
                  </a:lnTo>
                  <a:lnTo>
                    <a:pt x="1062454" y="216774"/>
                  </a:lnTo>
                  <a:lnTo>
                    <a:pt x="1021550" y="237991"/>
                  </a:lnTo>
                  <a:lnTo>
                    <a:pt x="981230" y="260096"/>
                  </a:lnTo>
                  <a:lnTo>
                    <a:pt x="941507" y="283075"/>
                  </a:lnTo>
                  <a:lnTo>
                    <a:pt x="902395" y="306915"/>
                  </a:lnTo>
                  <a:lnTo>
                    <a:pt x="863910" y="331603"/>
                  </a:lnTo>
                  <a:lnTo>
                    <a:pt x="826065" y="357125"/>
                  </a:lnTo>
                  <a:lnTo>
                    <a:pt x="788874" y="383467"/>
                  </a:lnTo>
                  <a:lnTo>
                    <a:pt x="752351" y="410615"/>
                  </a:lnTo>
                  <a:lnTo>
                    <a:pt x="716511" y="438556"/>
                  </a:lnTo>
                  <a:lnTo>
                    <a:pt x="681368" y="467276"/>
                  </a:lnTo>
                  <a:lnTo>
                    <a:pt x="646936" y="496761"/>
                  </a:lnTo>
                  <a:lnTo>
                    <a:pt x="613230" y="526998"/>
                  </a:lnTo>
                  <a:lnTo>
                    <a:pt x="580262" y="557974"/>
                  </a:lnTo>
                  <a:lnTo>
                    <a:pt x="548049" y="589674"/>
                  </a:lnTo>
                  <a:lnTo>
                    <a:pt x="516603" y="622085"/>
                  </a:lnTo>
                  <a:lnTo>
                    <a:pt x="485939" y="655194"/>
                  </a:lnTo>
                  <a:lnTo>
                    <a:pt x="456071" y="688986"/>
                  </a:lnTo>
                  <a:lnTo>
                    <a:pt x="427014" y="723447"/>
                  </a:lnTo>
                  <a:lnTo>
                    <a:pt x="398781" y="758566"/>
                  </a:lnTo>
                  <a:lnTo>
                    <a:pt x="371387" y="794327"/>
                  </a:lnTo>
                  <a:lnTo>
                    <a:pt x="344846" y="830717"/>
                  </a:lnTo>
                  <a:lnTo>
                    <a:pt x="319172" y="867722"/>
                  </a:lnTo>
                  <a:lnTo>
                    <a:pt x="294379" y="905329"/>
                  </a:lnTo>
                  <a:lnTo>
                    <a:pt x="270481" y="943525"/>
                  </a:lnTo>
                  <a:lnTo>
                    <a:pt x="247493" y="982295"/>
                  </a:lnTo>
                  <a:lnTo>
                    <a:pt x="225430" y="1021625"/>
                  </a:lnTo>
                  <a:lnTo>
                    <a:pt x="204304" y="1061503"/>
                  </a:lnTo>
                  <a:lnTo>
                    <a:pt x="184130" y="1101914"/>
                  </a:lnTo>
                  <a:lnTo>
                    <a:pt x="164922" y="1142846"/>
                  </a:lnTo>
                  <a:lnTo>
                    <a:pt x="146696" y="1184283"/>
                  </a:lnTo>
                  <a:lnTo>
                    <a:pt x="129464" y="1226213"/>
                  </a:lnTo>
                  <a:lnTo>
                    <a:pt x="113241" y="1268622"/>
                  </a:lnTo>
                  <a:lnTo>
                    <a:pt x="98041" y="1311497"/>
                  </a:lnTo>
                  <a:lnTo>
                    <a:pt x="83878" y="1354823"/>
                  </a:lnTo>
                  <a:lnTo>
                    <a:pt x="70767" y="1398587"/>
                  </a:lnTo>
                  <a:lnTo>
                    <a:pt x="58721" y="1442775"/>
                  </a:lnTo>
                  <a:lnTo>
                    <a:pt x="47756" y="1487375"/>
                  </a:lnTo>
                  <a:lnTo>
                    <a:pt x="37884" y="1532371"/>
                  </a:lnTo>
                  <a:lnTo>
                    <a:pt x="29121" y="1577751"/>
                  </a:lnTo>
                  <a:lnTo>
                    <a:pt x="21480" y="1623500"/>
                  </a:lnTo>
                  <a:lnTo>
                    <a:pt x="14975" y="1669606"/>
                  </a:lnTo>
                  <a:lnTo>
                    <a:pt x="9622" y="1716054"/>
                  </a:lnTo>
                  <a:lnTo>
                    <a:pt x="5433" y="1762831"/>
                  </a:lnTo>
                  <a:lnTo>
                    <a:pt x="2424" y="1809924"/>
                  </a:lnTo>
                  <a:lnTo>
                    <a:pt x="608" y="1857318"/>
                  </a:lnTo>
                  <a:lnTo>
                    <a:pt x="0" y="1905000"/>
                  </a:lnTo>
                  <a:lnTo>
                    <a:pt x="608" y="1952687"/>
                  </a:lnTo>
                  <a:lnTo>
                    <a:pt x="2424" y="2000086"/>
                  </a:lnTo>
                  <a:lnTo>
                    <a:pt x="5433" y="2047183"/>
                  </a:lnTo>
                  <a:lnTo>
                    <a:pt x="9622" y="2093965"/>
                  </a:lnTo>
                  <a:lnTo>
                    <a:pt x="14975" y="2140418"/>
                  </a:lnTo>
                  <a:lnTo>
                    <a:pt x="21480" y="2186527"/>
                  </a:lnTo>
                  <a:lnTo>
                    <a:pt x="29121" y="2232281"/>
                  </a:lnTo>
                  <a:lnTo>
                    <a:pt x="37884" y="2277664"/>
                  </a:lnTo>
                  <a:lnTo>
                    <a:pt x="47756" y="2322663"/>
                  </a:lnTo>
                  <a:lnTo>
                    <a:pt x="58721" y="2367265"/>
                  </a:lnTo>
                  <a:lnTo>
                    <a:pt x="70767" y="2411456"/>
                  </a:lnTo>
                  <a:lnTo>
                    <a:pt x="83878" y="2455222"/>
                  </a:lnTo>
                  <a:lnTo>
                    <a:pt x="98041" y="2498551"/>
                  </a:lnTo>
                  <a:lnTo>
                    <a:pt x="113241" y="2541427"/>
                  </a:lnTo>
                  <a:lnTo>
                    <a:pt x="129464" y="2583837"/>
                  </a:lnTo>
                  <a:lnTo>
                    <a:pt x="146696" y="2625769"/>
                  </a:lnTo>
                  <a:lnTo>
                    <a:pt x="164922" y="2667207"/>
                  </a:lnTo>
                  <a:lnTo>
                    <a:pt x="184130" y="2708139"/>
                  </a:lnTo>
                  <a:lnTo>
                    <a:pt x="204304" y="2748552"/>
                  </a:lnTo>
                  <a:lnTo>
                    <a:pt x="225430" y="2788430"/>
                  </a:lnTo>
                  <a:lnTo>
                    <a:pt x="247493" y="2827761"/>
                  </a:lnTo>
                  <a:lnTo>
                    <a:pt x="270481" y="2866531"/>
                  </a:lnTo>
                  <a:lnTo>
                    <a:pt x="294379" y="2904726"/>
                  </a:lnTo>
                  <a:lnTo>
                    <a:pt x="319172" y="2942333"/>
                  </a:lnTo>
                  <a:lnTo>
                    <a:pt x="344846" y="2979338"/>
                  </a:lnTo>
                  <a:lnTo>
                    <a:pt x="371387" y="3015727"/>
                  </a:lnTo>
                  <a:lnTo>
                    <a:pt x="398781" y="3051488"/>
                  </a:lnTo>
                  <a:lnTo>
                    <a:pt x="427014" y="3086605"/>
                  </a:lnTo>
                  <a:lnTo>
                    <a:pt x="456071" y="3121066"/>
                  </a:lnTo>
                  <a:lnTo>
                    <a:pt x="485939" y="3154857"/>
                  </a:lnTo>
                  <a:lnTo>
                    <a:pt x="516603" y="3187964"/>
                  </a:lnTo>
                  <a:lnTo>
                    <a:pt x="548049" y="3220374"/>
                  </a:lnTo>
                  <a:lnTo>
                    <a:pt x="580262" y="3252073"/>
                  </a:lnTo>
                  <a:lnTo>
                    <a:pt x="613230" y="3283047"/>
                  </a:lnTo>
                  <a:lnTo>
                    <a:pt x="646936" y="3313283"/>
                  </a:lnTo>
                  <a:lnTo>
                    <a:pt x="681368" y="3342766"/>
                  </a:lnTo>
                  <a:lnTo>
                    <a:pt x="716511" y="3371485"/>
                  </a:lnTo>
                  <a:lnTo>
                    <a:pt x="752351" y="3399424"/>
                  </a:lnTo>
                  <a:lnTo>
                    <a:pt x="788874" y="3426570"/>
                  </a:lnTo>
                  <a:lnTo>
                    <a:pt x="826065" y="3452910"/>
                  </a:lnTo>
                  <a:lnTo>
                    <a:pt x="863910" y="3478430"/>
                  </a:lnTo>
                  <a:lnTo>
                    <a:pt x="902395" y="3503116"/>
                  </a:lnTo>
                  <a:lnTo>
                    <a:pt x="941507" y="3526954"/>
                  </a:lnTo>
                  <a:lnTo>
                    <a:pt x="981230" y="3549932"/>
                  </a:lnTo>
                  <a:lnTo>
                    <a:pt x="1021550" y="3572035"/>
                  </a:lnTo>
                  <a:lnTo>
                    <a:pt x="1062454" y="3593249"/>
                  </a:lnTo>
                  <a:lnTo>
                    <a:pt x="1103928" y="3613562"/>
                  </a:lnTo>
                  <a:lnTo>
                    <a:pt x="1145956" y="3632959"/>
                  </a:lnTo>
                  <a:lnTo>
                    <a:pt x="1188525" y="3651427"/>
                  </a:lnTo>
                  <a:lnTo>
                    <a:pt x="1231621" y="3668952"/>
                  </a:lnTo>
                  <a:lnTo>
                    <a:pt x="1275229" y="3685521"/>
                  </a:lnTo>
                  <a:lnTo>
                    <a:pt x="1319335" y="3701119"/>
                  </a:lnTo>
                  <a:lnTo>
                    <a:pt x="1363926" y="3715734"/>
                  </a:lnTo>
                  <a:lnTo>
                    <a:pt x="1408986" y="3729351"/>
                  </a:lnTo>
                  <a:lnTo>
                    <a:pt x="1454502" y="3741957"/>
                  </a:lnTo>
                  <a:lnTo>
                    <a:pt x="1500460" y="3753539"/>
                  </a:lnTo>
                  <a:lnTo>
                    <a:pt x="1546845" y="3764083"/>
                  </a:lnTo>
                  <a:lnTo>
                    <a:pt x="1593643" y="3773574"/>
                  </a:lnTo>
                  <a:lnTo>
                    <a:pt x="1640840" y="3782000"/>
                  </a:lnTo>
                  <a:lnTo>
                    <a:pt x="1688422" y="3789346"/>
                  </a:lnTo>
                  <a:lnTo>
                    <a:pt x="1736375" y="3795600"/>
                  </a:lnTo>
                  <a:lnTo>
                    <a:pt x="1784683" y="3800748"/>
                  </a:lnTo>
                  <a:lnTo>
                    <a:pt x="1833335" y="3804775"/>
                  </a:lnTo>
                  <a:lnTo>
                    <a:pt x="1882314" y="3807668"/>
                  </a:lnTo>
                  <a:lnTo>
                    <a:pt x="1931607" y="3809414"/>
                  </a:lnTo>
                  <a:lnTo>
                    <a:pt x="1981200" y="3810000"/>
                  </a:lnTo>
                  <a:lnTo>
                    <a:pt x="2030792" y="3809414"/>
                  </a:lnTo>
                  <a:lnTo>
                    <a:pt x="2080085" y="3807668"/>
                  </a:lnTo>
                  <a:lnTo>
                    <a:pt x="2129064" y="3804775"/>
                  </a:lnTo>
                  <a:lnTo>
                    <a:pt x="2177716" y="3800748"/>
                  </a:lnTo>
                  <a:lnTo>
                    <a:pt x="2226024" y="3795600"/>
                  </a:lnTo>
                  <a:lnTo>
                    <a:pt x="2273977" y="3789346"/>
                  </a:lnTo>
                  <a:lnTo>
                    <a:pt x="2321559" y="3782000"/>
                  </a:lnTo>
                  <a:lnTo>
                    <a:pt x="2368756" y="3773574"/>
                  </a:lnTo>
                  <a:lnTo>
                    <a:pt x="2415554" y="3764083"/>
                  </a:lnTo>
                  <a:lnTo>
                    <a:pt x="2461939" y="3753539"/>
                  </a:lnTo>
                  <a:lnTo>
                    <a:pt x="2507897" y="3741957"/>
                  </a:lnTo>
                  <a:lnTo>
                    <a:pt x="2553413" y="3729351"/>
                  </a:lnTo>
                  <a:lnTo>
                    <a:pt x="2598473" y="3715734"/>
                  </a:lnTo>
                  <a:lnTo>
                    <a:pt x="2643064" y="3701119"/>
                  </a:lnTo>
                  <a:lnTo>
                    <a:pt x="2687170" y="3685521"/>
                  </a:lnTo>
                  <a:lnTo>
                    <a:pt x="2730778" y="3668952"/>
                  </a:lnTo>
                  <a:lnTo>
                    <a:pt x="2773874" y="3651427"/>
                  </a:lnTo>
                  <a:lnTo>
                    <a:pt x="2816443" y="3632959"/>
                  </a:lnTo>
                  <a:lnTo>
                    <a:pt x="2858471" y="3613562"/>
                  </a:lnTo>
                  <a:lnTo>
                    <a:pt x="2899945" y="3593249"/>
                  </a:lnTo>
                  <a:lnTo>
                    <a:pt x="2940849" y="3572035"/>
                  </a:lnTo>
                  <a:lnTo>
                    <a:pt x="2981169" y="3549932"/>
                  </a:lnTo>
                  <a:lnTo>
                    <a:pt x="3020892" y="3526954"/>
                  </a:lnTo>
                  <a:lnTo>
                    <a:pt x="3060004" y="3503116"/>
                  </a:lnTo>
                  <a:lnTo>
                    <a:pt x="3098489" y="3478430"/>
                  </a:lnTo>
                  <a:lnTo>
                    <a:pt x="3136334" y="3452910"/>
                  </a:lnTo>
                  <a:lnTo>
                    <a:pt x="3173525" y="3426570"/>
                  </a:lnTo>
                  <a:lnTo>
                    <a:pt x="3210048" y="3399424"/>
                  </a:lnTo>
                  <a:lnTo>
                    <a:pt x="3245888" y="3371485"/>
                  </a:lnTo>
                  <a:lnTo>
                    <a:pt x="3281031" y="3342766"/>
                  </a:lnTo>
                  <a:lnTo>
                    <a:pt x="3315463" y="3313283"/>
                  </a:lnTo>
                  <a:lnTo>
                    <a:pt x="3349169" y="3283047"/>
                  </a:lnTo>
                  <a:lnTo>
                    <a:pt x="3382136" y="3252073"/>
                  </a:lnTo>
                  <a:lnTo>
                    <a:pt x="3414350" y="3220374"/>
                  </a:lnTo>
                  <a:lnTo>
                    <a:pt x="3445796" y="3187964"/>
                  </a:lnTo>
                  <a:lnTo>
                    <a:pt x="3476460" y="3154857"/>
                  </a:lnTo>
                  <a:lnTo>
                    <a:pt x="3506328" y="3121066"/>
                  </a:lnTo>
                  <a:lnTo>
                    <a:pt x="3535385" y="3086605"/>
                  </a:lnTo>
                  <a:lnTo>
                    <a:pt x="3563618" y="3051488"/>
                  </a:lnTo>
                  <a:lnTo>
                    <a:pt x="3591012" y="3015727"/>
                  </a:lnTo>
                  <a:lnTo>
                    <a:pt x="3617553" y="2979338"/>
                  </a:lnTo>
                  <a:lnTo>
                    <a:pt x="3643227" y="2942333"/>
                  </a:lnTo>
                  <a:lnTo>
                    <a:pt x="3668020" y="2904726"/>
                  </a:lnTo>
                  <a:lnTo>
                    <a:pt x="3691918" y="2866531"/>
                  </a:lnTo>
                  <a:lnTo>
                    <a:pt x="3714906" y="2827761"/>
                  </a:lnTo>
                  <a:lnTo>
                    <a:pt x="3736969" y="2788430"/>
                  </a:lnTo>
                  <a:lnTo>
                    <a:pt x="3758095" y="2748552"/>
                  </a:lnTo>
                  <a:lnTo>
                    <a:pt x="3778269" y="2708139"/>
                  </a:lnTo>
                  <a:lnTo>
                    <a:pt x="3797477" y="2667207"/>
                  </a:lnTo>
                  <a:lnTo>
                    <a:pt x="3815703" y="2625769"/>
                  </a:lnTo>
                  <a:lnTo>
                    <a:pt x="3832935" y="2583837"/>
                  </a:lnTo>
                  <a:lnTo>
                    <a:pt x="3849158" y="2541427"/>
                  </a:lnTo>
                  <a:lnTo>
                    <a:pt x="3864358" y="2498551"/>
                  </a:lnTo>
                  <a:lnTo>
                    <a:pt x="3878521" y="2455222"/>
                  </a:lnTo>
                  <a:lnTo>
                    <a:pt x="3891632" y="2411456"/>
                  </a:lnTo>
                  <a:lnTo>
                    <a:pt x="3903678" y="2367265"/>
                  </a:lnTo>
                  <a:lnTo>
                    <a:pt x="3914643" y="2322663"/>
                  </a:lnTo>
                  <a:lnTo>
                    <a:pt x="3924515" y="2277664"/>
                  </a:lnTo>
                  <a:lnTo>
                    <a:pt x="3933278" y="2232281"/>
                  </a:lnTo>
                  <a:lnTo>
                    <a:pt x="3940919" y="2186527"/>
                  </a:lnTo>
                  <a:lnTo>
                    <a:pt x="3947424" y="2140418"/>
                  </a:lnTo>
                  <a:lnTo>
                    <a:pt x="3952777" y="2093965"/>
                  </a:lnTo>
                  <a:lnTo>
                    <a:pt x="3956966" y="2047183"/>
                  </a:lnTo>
                  <a:lnTo>
                    <a:pt x="3959975" y="2000086"/>
                  </a:lnTo>
                  <a:lnTo>
                    <a:pt x="3961791" y="1952687"/>
                  </a:lnTo>
                  <a:lnTo>
                    <a:pt x="3962400" y="1905000"/>
                  </a:lnTo>
                  <a:lnTo>
                    <a:pt x="3961791" y="1857318"/>
                  </a:lnTo>
                  <a:lnTo>
                    <a:pt x="3959975" y="1809924"/>
                  </a:lnTo>
                  <a:lnTo>
                    <a:pt x="3956966" y="1762831"/>
                  </a:lnTo>
                  <a:lnTo>
                    <a:pt x="3952777" y="1716054"/>
                  </a:lnTo>
                  <a:lnTo>
                    <a:pt x="3947424" y="1669606"/>
                  </a:lnTo>
                  <a:lnTo>
                    <a:pt x="3940919" y="1623500"/>
                  </a:lnTo>
                  <a:lnTo>
                    <a:pt x="3933278" y="1577751"/>
                  </a:lnTo>
                  <a:lnTo>
                    <a:pt x="3924515" y="1532371"/>
                  </a:lnTo>
                  <a:lnTo>
                    <a:pt x="3914643" y="1487375"/>
                  </a:lnTo>
                  <a:lnTo>
                    <a:pt x="3903678" y="1442775"/>
                  </a:lnTo>
                  <a:lnTo>
                    <a:pt x="3891632" y="1398587"/>
                  </a:lnTo>
                  <a:lnTo>
                    <a:pt x="3878521" y="1354823"/>
                  </a:lnTo>
                  <a:lnTo>
                    <a:pt x="3864358" y="1311497"/>
                  </a:lnTo>
                  <a:lnTo>
                    <a:pt x="3849158" y="1268622"/>
                  </a:lnTo>
                  <a:lnTo>
                    <a:pt x="3832935" y="1226213"/>
                  </a:lnTo>
                  <a:lnTo>
                    <a:pt x="3815703" y="1184283"/>
                  </a:lnTo>
                  <a:lnTo>
                    <a:pt x="3797477" y="1142846"/>
                  </a:lnTo>
                  <a:lnTo>
                    <a:pt x="3778269" y="1101914"/>
                  </a:lnTo>
                  <a:lnTo>
                    <a:pt x="3758095" y="1061503"/>
                  </a:lnTo>
                  <a:lnTo>
                    <a:pt x="3736969" y="1021625"/>
                  </a:lnTo>
                  <a:lnTo>
                    <a:pt x="3714906" y="982295"/>
                  </a:lnTo>
                  <a:lnTo>
                    <a:pt x="3691918" y="943525"/>
                  </a:lnTo>
                  <a:lnTo>
                    <a:pt x="3668020" y="905329"/>
                  </a:lnTo>
                  <a:lnTo>
                    <a:pt x="3643227" y="867722"/>
                  </a:lnTo>
                  <a:lnTo>
                    <a:pt x="3617553" y="830717"/>
                  </a:lnTo>
                  <a:lnTo>
                    <a:pt x="3591012" y="794327"/>
                  </a:lnTo>
                  <a:lnTo>
                    <a:pt x="3563618" y="758566"/>
                  </a:lnTo>
                  <a:lnTo>
                    <a:pt x="3535385" y="723447"/>
                  </a:lnTo>
                  <a:lnTo>
                    <a:pt x="3506328" y="688986"/>
                  </a:lnTo>
                  <a:lnTo>
                    <a:pt x="3476460" y="655194"/>
                  </a:lnTo>
                  <a:lnTo>
                    <a:pt x="3445796" y="622085"/>
                  </a:lnTo>
                  <a:lnTo>
                    <a:pt x="3414350" y="589674"/>
                  </a:lnTo>
                  <a:lnTo>
                    <a:pt x="3382137" y="557974"/>
                  </a:lnTo>
                  <a:lnTo>
                    <a:pt x="3349169" y="526998"/>
                  </a:lnTo>
                  <a:lnTo>
                    <a:pt x="3315463" y="496761"/>
                  </a:lnTo>
                  <a:lnTo>
                    <a:pt x="3281031" y="467276"/>
                  </a:lnTo>
                  <a:lnTo>
                    <a:pt x="3245888" y="438556"/>
                  </a:lnTo>
                  <a:lnTo>
                    <a:pt x="3210048" y="410615"/>
                  </a:lnTo>
                  <a:lnTo>
                    <a:pt x="3173525" y="383467"/>
                  </a:lnTo>
                  <a:lnTo>
                    <a:pt x="3136334" y="357125"/>
                  </a:lnTo>
                  <a:lnTo>
                    <a:pt x="3098489" y="331603"/>
                  </a:lnTo>
                  <a:lnTo>
                    <a:pt x="3060004" y="306915"/>
                  </a:lnTo>
                  <a:lnTo>
                    <a:pt x="3020892" y="283075"/>
                  </a:lnTo>
                  <a:lnTo>
                    <a:pt x="2981169" y="260095"/>
                  </a:lnTo>
                  <a:lnTo>
                    <a:pt x="2940849" y="237991"/>
                  </a:lnTo>
                  <a:lnTo>
                    <a:pt x="2899945" y="216774"/>
                  </a:lnTo>
                  <a:lnTo>
                    <a:pt x="2858471" y="196460"/>
                  </a:lnTo>
                  <a:lnTo>
                    <a:pt x="2816443" y="177061"/>
                  </a:lnTo>
                  <a:lnTo>
                    <a:pt x="2773874" y="158591"/>
                  </a:lnTo>
                  <a:lnTo>
                    <a:pt x="2730778" y="141064"/>
                  </a:lnTo>
                  <a:lnTo>
                    <a:pt x="2687170" y="124494"/>
                  </a:lnTo>
                  <a:lnTo>
                    <a:pt x="2643064" y="108893"/>
                  </a:lnTo>
                  <a:lnTo>
                    <a:pt x="2598473" y="94277"/>
                  </a:lnTo>
                  <a:lnTo>
                    <a:pt x="2553413" y="80658"/>
                  </a:lnTo>
                  <a:lnTo>
                    <a:pt x="2507897" y="68050"/>
                  </a:lnTo>
                  <a:lnTo>
                    <a:pt x="2461939" y="56467"/>
                  </a:lnTo>
                  <a:lnTo>
                    <a:pt x="2415554" y="45923"/>
                  </a:lnTo>
                  <a:lnTo>
                    <a:pt x="2368756" y="36430"/>
                  </a:lnTo>
                  <a:lnTo>
                    <a:pt x="2321559" y="28003"/>
                  </a:lnTo>
                  <a:lnTo>
                    <a:pt x="2273977" y="20655"/>
                  </a:lnTo>
                  <a:lnTo>
                    <a:pt x="2226024" y="14401"/>
                  </a:lnTo>
                  <a:lnTo>
                    <a:pt x="2177716" y="9253"/>
                  </a:lnTo>
                  <a:lnTo>
                    <a:pt x="2129064" y="5225"/>
                  </a:lnTo>
                  <a:lnTo>
                    <a:pt x="2080085" y="2331"/>
                  </a:lnTo>
                  <a:lnTo>
                    <a:pt x="2030792" y="585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Une image contenant Graphique, capture d’écran, conception, Police  Description générée automatiquement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0700" y="2428113"/>
              <a:ext cx="990600" cy="990600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871720" y="3609797"/>
            <a:ext cx="24701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40">
                <a:solidFill>
                  <a:srgbClr val="00ACA9"/>
                </a:solidFill>
              </a:rPr>
              <a:t>Pop-</a:t>
            </a:r>
            <a:r>
              <a:rPr dirty="0" sz="2800">
                <a:solidFill>
                  <a:srgbClr val="00ACA9"/>
                </a:solidFill>
              </a:rPr>
              <a:t>up</a:t>
            </a:r>
            <a:r>
              <a:rPr dirty="0" sz="2800" spc="15">
                <a:solidFill>
                  <a:srgbClr val="00ACA9"/>
                </a:solidFill>
              </a:rPr>
              <a:t> </a:t>
            </a:r>
            <a:r>
              <a:rPr dirty="0" sz="2800" spc="-10">
                <a:solidFill>
                  <a:srgbClr val="00ACA9"/>
                </a:solidFill>
              </a:rPr>
              <a:t>stores</a:t>
            </a:r>
            <a:endParaRPr sz="28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0" y="6476998"/>
            <a:ext cx="1390015" cy="28653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91895" y="31"/>
            <a:ext cx="0" cy="6851650"/>
          </a:xfrm>
          <a:custGeom>
            <a:avLst/>
            <a:gdLst/>
            <a:ahLst/>
            <a:cxnLst/>
            <a:rect l="l" t="t" r="r" b="b"/>
            <a:pathLst>
              <a:path w="0" h="6851650">
                <a:moveTo>
                  <a:pt x="0" y="6851142"/>
                </a:moveTo>
                <a:lnTo>
                  <a:pt x="0" y="0"/>
                </a:lnTo>
              </a:path>
            </a:pathLst>
          </a:custGeom>
          <a:ln w="12191">
            <a:solidFill>
              <a:srgbClr val="00AB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2904" y="2572709"/>
            <a:ext cx="179705" cy="1470660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b="1">
                <a:solidFill>
                  <a:srgbClr val="FFFFFF"/>
                </a:solidFill>
                <a:latin typeface="Montserrat"/>
                <a:cs typeface="Montserrat"/>
              </a:rPr>
              <a:t>BOOK</a:t>
            </a:r>
            <a:r>
              <a:rPr dirty="0" sz="1000" spc="16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904" y="2511114"/>
            <a:ext cx="179705" cy="1786255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16</a:t>
            </a:r>
            <a:r>
              <a:rPr dirty="0" sz="1000" spc="1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//</a:t>
            </a:r>
            <a:r>
              <a:rPr dirty="0" sz="1000" spc="1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7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719954" y="527126"/>
            <a:ext cx="428625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22941"/>
                </a:solidFill>
              </a:rPr>
              <a:t>30</a:t>
            </a:r>
            <a:r>
              <a:rPr dirty="0" spc="-35">
                <a:solidFill>
                  <a:srgbClr val="122941"/>
                </a:solidFill>
              </a:rPr>
              <a:t> </a:t>
            </a:r>
            <a:r>
              <a:rPr dirty="0" spc="-10">
                <a:solidFill>
                  <a:srgbClr val="122941"/>
                </a:solidFill>
              </a:rPr>
              <a:t>Madeleine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872978" y="409194"/>
            <a:ext cx="862965" cy="689610"/>
            <a:chOff x="10872978" y="409194"/>
            <a:chExt cx="862965" cy="689610"/>
          </a:xfrm>
        </p:grpSpPr>
        <p:sp>
          <p:nvSpPr>
            <p:cNvPr id="6" name="object 6"/>
            <p:cNvSpPr/>
            <p:nvPr/>
          </p:nvSpPr>
          <p:spPr>
            <a:xfrm>
              <a:off x="10879328" y="415544"/>
              <a:ext cx="850265" cy="595630"/>
            </a:xfrm>
            <a:custGeom>
              <a:avLst/>
              <a:gdLst/>
              <a:ahLst/>
              <a:cxnLst/>
              <a:rect l="l" t="t" r="r" b="b"/>
              <a:pathLst>
                <a:path w="850265" h="595630">
                  <a:moveTo>
                    <a:pt x="850265" y="417829"/>
                  </a:moveTo>
                  <a:lnTo>
                    <a:pt x="848232" y="433958"/>
                  </a:lnTo>
                  <a:lnTo>
                    <a:pt x="846836" y="445642"/>
                  </a:lnTo>
                  <a:lnTo>
                    <a:pt x="840358" y="477646"/>
                  </a:lnTo>
                  <a:lnTo>
                    <a:pt x="829182" y="528446"/>
                  </a:lnTo>
                  <a:lnTo>
                    <a:pt x="824611" y="533907"/>
                  </a:lnTo>
                  <a:lnTo>
                    <a:pt x="817626" y="531240"/>
                  </a:lnTo>
                  <a:lnTo>
                    <a:pt x="811022" y="527303"/>
                  </a:lnTo>
                  <a:lnTo>
                    <a:pt x="805815" y="527303"/>
                  </a:lnTo>
                  <a:lnTo>
                    <a:pt x="802258" y="532002"/>
                  </a:lnTo>
                  <a:lnTo>
                    <a:pt x="788924" y="540384"/>
                  </a:lnTo>
                  <a:lnTo>
                    <a:pt x="787526" y="539114"/>
                  </a:lnTo>
                  <a:lnTo>
                    <a:pt x="785114" y="535431"/>
                  </a:lnTo>
                  <a:lnTo>
                    <a:pt x="783463" y="535177"/>
                  </a:lnTo>
                  <a:lnTo>
                    <a:pt x="776097" y="539622"/>
                  </a:lnTo>
                  <a:lnTo>
                    <a:pt x="760222" y="548131"/>
                  </a:lnTo>
                  <a:lnTo>
                    <a:pt x="755015" y="552068"/>
                  </a:lnTo>
                  <a:lnTo>
                    <a:pt x="759078" y="562990"/>
                  </a:lnTo>
                  <a:lnTo>
                    <a:pt x="761111" y="571500"/>
                  </a:lnTo>
                  <a:lnTo>
                    <a:pt x="762507" y="574547"/>
                  </a:lnTo>
                  <a:lnTo>
                    <a:pt x="759841" y="575690"/>
                  </a:lnTo>
                  <a:lnTo>
                    <a:pt x="752221" y="578357"/>
                  </a:lnTo>
                  <a:lnTo>
                    <a:pt x="744220" y="581786"/>
                  </a:lnTo>
                  <a:lnTo>
                    <a:pt x="738758" y="582929"/>
                  </a:lnTo>
                  <a:lnTo>
                    <a:pt x="735456" y="583945"/>
                  </a:lnTo>
                  <a:lnTo>
                    <a:pt x="719074" y="595121"/>
                  </a:lnTo>
                  <a:lnTo>
                    <a:pt x="718057" y="593978"/>
                  </a:lnTo>
                  <a:lnTo>
                    <a:pt x="714628" y="589660"/>
                  </a:lnTo>
                  <a:lnTo>
                    <a:pt x="700913" y="573913"/>
                  </a:lnTo>
                  <a:lnTo>
                    <a:pt x="699897" y="571372"/>
                  </a:lnTo>
                  <a:lnTo>
                    <a:pt x="684402" y="552830"/>
                  </a:lnTo>
                  <a:lnTo>
                    <a:pt x="660019" y="523239"/>
                  </a:lnTo>
                  <a:lnTo>
                    <a:pt x="649858" y="510539"/>
                  </a:lnTo>
                  <a:lnTo>
                    <a:pt x="647065" y="507364"/>
                  </a:lnTo>
                  <a:lnTo>
                    <a:pt x="643508" y="502792"/>
                  </a:lnTo>
                  <a:lnTo>
                    <a:pt x="637921" y="494029"/>
                  </a:lnTo>
                  <a:lnTo>
                    <a:pt x="631571" y="485266"/>
                  </a:lnTo>
                  <a:lnTo>
                    <a:pt x="615696" y="467232"/>
                  </a:lnTo>
                  <a:lnTo>
                    <a:pt x="585977" y="434339"/>
                  </a:lnTo>
                  <a:lnTo>
                    <a:pt x="585724" y="433958"/>
                  </a:lnTo>
                  <a:lnTo>
                    <a:pt x="585343" y="433450"/>
                  </a:lnTo>
                  <a:lnTo>
                    <a:pt x="569214" y="416559"/>
                  </a:lnTo>
                  <a:lnTo>
                    <a:pt x="566293" y="410336"/>
                  </a:lnTo>
                  <a:lnTo>
                    <a:pt x="564642" y="405383"/>
                  </a:lnTo>
                  <a:lnTo>
                    <a:pt x="564642" y="400557"/>
                  </a:lnTo>
                  <a:lnTo>
                    <a:pt x="564642" y="395604"/>
                  </a:lnTo>
                  <a:lnTo>
                    <a:pt x="563499" y="393064"/>
                  </a:lnTo>
                  <a:lnTo>
                    <a:pt x="543560" y="381888"/>
                  </a:lnTo>
                  <a:lnTo>
                    <a:pt x="515493" y="364997"/>
                  </a:lnTo>
                  <a:lnTo>
                    <a:pt x="504317" y="359028"/>
                  </a:lnTo>
                  <a:lnTo>
                    <a:pt x="492505" y="354075"/>
                  </a:lnTo>
                  <a:lnTo>
                    <a:pt x="472058" y="345566"/>
                  </a:lnTo>
                  <a:lnTo>
                    <a:pt x="465963" y="342772"/>
                  </a:lnTo>
                  <a:lnTo>
                    <a:pt x="457200" y="340232"/>
                  </a:lnTo>
                  <a:lnTo>
                    <a:pt x="448182" y="337438"/>
                  </a:lnTo>
                  <a:lnTo>
                    <a:pt x="441198" y="336422"/>
                  </a:lnTo>
                  <a:lnTo>
                    <a:pt x="414908" y="328675"/>
                  </a:lnTo>
                  <a:lnTo>
                    <a:pt x="406780" y="324865"/>
                  </a:lnTo>
                  <a:lnTo>
                    <a:pt x="406019" y="323850"/>
                  </a:lnTo>
                  <a:lnTo>
                    <a:pt x="362076" y="302132"/>
                  </a:lnTo>
                  <a:lnTo>
                    <a:pt x="348488" y="295401"/>
                  </a:lnTo>
                  <a:lnTo>
                    <a:pt x="330580" y="295655"/>
                  </a:lnTo>
                  <a:lnTo>
                    <a:pt x="330580" y="296417"/>
                  </a:lnTo>
                  <a:lnTo>
                    <a:pt x="329946" y="296798"/>
                  </a:lnTo>
                  <a:lnTo>
                    <a:pt x="310261" y="297433"/>
                  </a:lnTo>
                  <a:lnTo>
                    <a:pt x="310006" y="296417"/>
                  </a:lnTo>
                  <a:lnTo>
                    <a:pt x="281177" y="297179"/>
                  </a:lnTo>
                  <a:lnTo>
                    <a:pt x="244348" y="301751"/>
                  </a:lnTo>
                  <a:lnTo>
                    <a:pt x="229616" y="308101"/>
                  </a:lnTo>
                  <a:lnTo>
                    <a:pt x="227456" y="308736"/>
                  </a:lnTo>
                  <a:lnTo>
                    <a:pt x="193801" y="342518"/>
                  </a:lnTo>
                  <a:lnTo>
                    <a:pt x="189229" y="350392"/>
                  </a:lnTo>
                  <a:lnTo>
                    <a:pt x="180848" y="360425"/>
                  </a:lnTo>
                  <a:lnTo>
                    <a:pt x="160147" y="383666"/>
                  </a:lnTo>
                  <a:lnTo>
                    <a:pt x="151129" y="393191"/>
                  </a:lnTo>
                  <a:lnTo>
                    <a:pt x="133857" y="411098"/>
                  </a:lnTo>
                  <a:lnTo>
                    <a:pt x="102362" y="459613"/>
                  </a:lnTo>
                  <a:lnTo>
                    <a:pt x="85598" y="485775"/>
                  </a:lnTo>
                  <a:lnTo>
                    <a:pt x="80264" y="493775"/>
                  </a:lnTo>
                  <a:lnTo>
                    <a:pt x="63880" y="518413"/>
                  </a:lnTo>
                  <a:lnTo>
                    <a:pt x="62483" y="518794"/>
                  </a:lnTo>
                  <a:lnTo>
                    <a:pt x="54355" y="532510"/>
                  </a:lnTo>
                  <a:lnTo>
                    <a:pt x="20447" y="526414"/>
                  </a:lnTo>
                  <a:lnTo>
                    <a:pt x="2794" y="495300"/>
                  </a:lnTo>
                  <a:lnTo>
                    <a:pt x="0" y="463676"/>
                  </a:lnTo>
                  <a:lnTo>
                    <a:pt x="6730" y="443356"/>
                  </a:lnTo>
                  <a:lnTo>
                    <a:pt x="30988" y="442213"/>
                  </a:lnTo>
                  <a:lnTo>
                    <a:pt x="35814" y="429132"/>
                  </a:lnTo>
                  <a:lnTo>
                    <a:pt x="35814" y="416940"/>
                  </a:lnTo>
                  <a:lnTo>
                    <a:pt x="48387" y="384428"/>
                  </a:lnTo>
                  <a:lnTo>
                    <a:pt x="57912" y="363600"/>
                  </a:lnTo>
                  <a:lnTo>
                    <a:pt x="75692" y="320547"/>
                  </a:lnTo>
                  <a:lnTo>
                    <a:pt x="75692" y="313816"/>
                  </a:lnTo>
                  <a:lnTo>
                    <a:pt x="86360" y="306450"/>
                  </a:lnTo>
                  <a:lnTo>
                    <a:pt x="91821" y="302132"/>
                  </a:lnTo>
                  <a:lnTo>
                    <a:pt x="124714" y="245109"/>
                  </a:lnTo>
                  <a:lnTo>
                    <a:pt x="131825" y="231647"/>
                  </a:lnTo>
                  <a:lnTo>
                    <a:pt x="145161" y="208660"/>
                  </a:lnTo>
                  <a:lnTo>
                    <a:pt x="165862" y="192658"/>
                  </a:lnTo>
                  <a:lnTo>
                    <a:pt x="161544" y="190500"/>
                  </a:lnTo>
                  <a:lnTo>
                    <a:pt x="148081" y="184530"/>
                  </a:lnTo>
                  <a:lnTo>
                    <a:pt x="153289" y="150367"/>
                  </a:lnTo>
                  <a:lnTo>
                    <a:pt x="178180" y="121284"/>
                  </a:lnTo>
                  <a:lnTo>
                    <a:pt x="207645" y="99186"/>
                  </a:lnTo>
                  <a:lnTo>
                    <a:pt x="211581" y="98170"/>
                  </a:lnTo>
                  <a:lnTo>
                    <a:pt x="225678" y="96138"/>
                  </a:lnTo>
                  <a:lnTo>
                    <a:pt x="269113" y="64007"/>
                  </a:lnTo>
                  <a:lnTo>
                    <a:pt x="291338" y="47878"/>
                  </a:lnTo>
                  <a:lnTo>
                    <a:pt x="315214" y="34416"/>
                  </a:lnTo>
                  <a:lnTo>
                    <a:pt x="346582" y="19557"/>
                  </a:lnTo>
                  <a:lnTo>
                    <a:pt x="353568" y="13207"/>
                  </a:lnTo>
                  <a:lnTo>
                    <a:pt x="356616" y="10794"/>
                  </a:lnTo>
                  <a:lnTo>
                    <a:pt x="382143" y="9397"/>
                  </a:lnTo>
                  <a:lnTo>
                    <a:pt x="406400" y="8762"/>
                  </a:lnTo>
                  <a:lnTo>
                    <a:pt x="434213" y="8000"/>
                  </a:lnTo>
                  <a:lnTo>
                    <a:pt x="501269" y="5714"/>
                  </a:lnTo>
                  <a:lnTo>
                    <a:pt x="555878" y="4063"/>
                  </a:lnTo>
                  <a:lnTo>
                    <a:pt x="605154" y="2412"/>
                  </a:lnTo>
                  <a:lnTo>
                    <a:pt x="613028" y="2031"/>
                  </a:lnTo>
                  <a:lnTo>
                    <a:pt x="686435" y="0"/>
                  </a:lnTo>
                  <a:lnTo>
                    <a:pt x="711453" y="7238"/>
                  </a:lnTo>
                  <a:lnTo>
                    <a:pt x="743076" y="30479"/>
                  </a:lnTo>
                  <a:lnTo>
                    <a:pt x="756030" y="67436"/>
                  </a:lnTo>
                  <a:lnTo>
                    <a:pt x="761492" y="106044"/>
                  </a:lnTo>
                  <a:lnTo>
                    <a:pt x="762126" y="130936"/>
                  </a:lnTo>
                  <a:lnTo>
                    <a:pt x="766699" y="143255"/>
                  </a:lnTo>
                  <a:lnTo>
                    <a:pt x="773811" y="152653"/>
                  </a:lnTo>
                  <a:lnTo>
                    <a:pt x="789686" y="163194"/>
                  </a:lnTo>
                  <a:lnTo>
                    <a:pt x="814197" y="171068"/>
                  </a:lnTo>
                  <a:lnTo>
                    <a:pt x="821563" y="184784"/>
                  </a:lnTo>
                  <a:lnTo>
                    <a:pt x="830199" y="201040"/>
                  </a:lnTo>
                  <a:lnTo>
                    <a:pt x="836041" y="232409"/>
                  </a:lnTo>
                  <a:lnTo>
                    <a:pt x="838073" y="259714"/>
                  </a:lnTo>
                  <a:lnTo>
                    <a:pt x="837819" y="292861"/>
                  </a:lnTo>
                  <a:lnTo>
                    <a:pt x="838707" y="300863"/>
                  </a:lnTo>
                  <a:lnTo>
                    <a:pt x="840867" y="331723"/>
                  </a:lnTo>
                  <a:lnTo>
                    <a:pt x="850138" y="413638"/>
                  </a:lnTo>
                  <a:lnTo>
                    <a:pt x="850265" y="417829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6749" y="755765"/>
              <a:ext cx="121080" cy="781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946638" y="719328"/>
              <a:ext cx="645160" cy="373380"/>
            </a:xfrm>
            <a:custGeom>
              <a:avLst/>
              <a:gdLst/>
              <a:ahLst/>
              <a:cxnLst/>
              <a:rect l="l" t="t" r="r" b="b"/>
              <a:pathLst>
                <a:path w="645159" h="373380">
                  <a:moveTo>
                    <a:pt x="644778" y="296672"/>
                  </a:moveTo>
                  <a:lnTo>
                    <a:pt x="630301" y="304419"/>
                  </a:lnTo>
                  <a:lnTo>
                    <a:pt x="623951" y="308610"/>
                  </a:lnTo>
                  <a:lnTo>
                    <a:pt x="603884" y="319532"/>
                  </a:lnTo>
                  <a:lnTo>
                    <a:pt x="599820" y="325374"/>
                  </a:lnTo>
                  <a:lnTo>
                    <a:pt x="590422" y="329184"/>
                  </a:lnTo>
                  <a:lnTo>
                    <a:pt x="528573" y="360299"/>
                  </a:lnTo>
                  <a:lnTo>
                    <a:pt x="476757" y="370077"/>
                  </a:lnTo>
                  <a:lnTo>
                    <a:pt x="471804" y="370586"/>
                  </a:lnTo>
                  <a:lnTo>
                    <a:pt x="465835" y="363220"/>
                  </a:lnTo>
                  <a:lnTo>
                    <a:pt x="453770" y="350012"/>
                  </a:lnTo>
                  <a:lnTo>
                    <a:pt x="427989" y="368300"/>
                  </a:lnTo>
                  <a:lnTo>
                    <a:pt x="424941" y="370077"/>
                  </a:lnTo>
                  <a:lnTo>
                    <a:pt x="417067" y="368935"/>
                  </a:lnTo>
                  <a:lnTo>
                    <a:pt x="412368" y="369697"/>
                  </a:lnTo>
                  <a:lnTo>
                    <a:pt x="412876" y="373125"/>
                  </a:lnTo>
                  <a:lnTo>
                    <a:pt x="410463" y="371856"/>
                  </a:lnTo>
                  <a:lnTo>
                    <a:pt x="402462" y="368046"/>
                  </a:lnTo>
                  <a:lnTo>
                    <a:pt x="374141" y="365125"/>
                  </a:lnTo>
                  <a:lnTo>
                    <a:pt x="364870" y="364489"/>
                  </a:lnTo>
                  <a:lnTo>
                    <a:pt x="357377" y="363600"/>
                  </a:lnTo>
                  <a:lnTo>
                    <a:pt x="349376" y="362076"/>
                  </a:lnTo>
                  <a:lnTo>
                    <a:pt x="348106" y="361696"/>
                  </a:lnTo>
                  <a:lnTo>
                    <a:pt x="351154" y="352044"/>
                  </a:lnTo>
                  <a:lnTo>
                    <a:pt x="306704" y="337312"/>
                  </a:lnTo>
                  <a:lnTo>
                    <a:pt x="261492" y="322072"/>
                  </a:lnTo>
                  <a:lnTo>
                    <a:pt x="206120" y="303657"/>
                  </a:lnTo>
                  <a:lnTo>
                    <a:pt x="190372" y="298196"/>
                  </a:lnTo>
                  <a:lnTo>
                    <a:pt x="143890" y="282575"/>
                  </a:lnTo>
                  <a:lnTo>
                    <a:pt x="129285" y="273176"/>
                  </a:lnTo>
                  <a:lnTo>
                    <a:pt x="99059" y="253746"/>
                  </a:lnTo>
                  <a:lnTo>
                    <a:pt x="76200" y="240664"/>
                  </a:lnTo>
                  <a:lnTo>
                    <a:pt x="56768" y="264668"/>
                  </a:lnTo>
                  <a:lnTo>
                    <a:pt x="44322" y="276225"/>
                  </a:lnTo>
                  <a:lnTo>
                    <a:pt x="17652" y="276860"/>
                  </a:lnTo>
                  <a:lnTo>
                    <a:pt x="16001" y="248158"/>
                  </a:lnTo>
                  <a:lnTo>
                    <a:pt x="27558" y="237998"/>
                  </a:lnTo>
                  <a:lnTo>
                    <a:pt x="29844" y="236855"/>
                  </a:lnTo>
                  <a:lnTo>
                    <a:pt x="18541" y="224409"/>
                  </a:lnTo>
                  <a:lnTo>
                    <a:pt x="16255" y="224155"/>
                  </a:lnTo>
                  <a:lnTo>
                    <a:pt x="0" y="227837"/>
                  </a:lnTo>
                  <a:lnTo>
                    <a:pt x="1142" y="226187"/>
                  </a:lnTo>
                  <a:lnTo>
                    <a:pt x="10921" y="211455"/>
                  </a:lnTo>
                  <a:lnTo>
                    <a:pt x="13080" y="208661"/>
                  </a:lnTo>
                  <a:lnTo>
                    <a:pt x="13080" y="208025"/>
                  </a:lnTo>
                  <a:lnTo>
                    <a:pt x="18541" y="200533"/>
                  </a:lnTo>
                  <a:lnTo>
                    <a:pt x="27304" y="188213"/>
                  </a:lnTo>
                  <a:lnTo>
                    <a:pt x="33654" y="177037"/>
                  </a:lnTo>
                  <a:lnTo>
                    <a:pt x="42036" y="161798"/>
                  </a:lnTo>
                  <a:lnTo>
                    <a:pt x="54736" y="141477"/>
                  </a:lnTo>
                  <a:lnTo>
                    <a:pt x="60325" y="132587"/>
                  </a:lnTo>
                  <a:lnTo>
                    <a:pt x="61340" y="131191"/>
                  </a:lnTo>
                  <a:lnTo>
                    <a:pt x="62356" y="131318"/>
                  </a:lnTo>
                  <a:lnTo>
                    <a:pt x="84835" y="106934"/>
                  </a:lnTo>
                  <a:lnTo>
                    <a:pt x="84454" y="106172"/>
                  </a:lnTo>
                  <a:lnTo>
                    <a:pt x="104139" y="85471"/>
                  </a:lnTo>
                  <a:lnTo>
                    <a:pt x="119887" y="69342"/>
                  </a:lnTo>
                  <a:lnTo>
                    <a:pt x="123443" y="65150"/>
                  </a:lnTo>
                  <a:lnTo>
                    <a:pt x="124078" y="63373"/>
                  </a:lnTo>
                  <a:lnTo>
                    <a:pt x="125094" y="62357"/>
                  </a:lnTo>
                  <a:lnTo>
                    <a:pt x="125856" y="60579"/>
                  </a:lnTo>
                  <a:lnTo>
                    <a:pt x="126872" y="54610"/>
                  </a:lnTo>
                  <a:lnTo>
                    <a:pt x="127634" y="52450"/>
                  </a:lnTo>
                  <a:lnTo>
                    <a:pt x="131444" y="45847"/>
                  </a:lnTo>
                  <a:lnTo>
                    <a:pt x="132841" y="42925"/>
                  </a:lnTo>
                  <a:lnTo>
                    <a:pt x="134111" y="41275"/>
                  </a:lnTo>
                  <a:lnTo>
                    <a:pt x="137032" y="37592"/>
                  </a:lnTo>
                  <a:lnTo>
                    <a:pt x="140588" y="34417"/>
                  </a:lnTo>
                  <a:lnTo>
                    <a:pt x="142239" y="32385"/>
                  </a:lnTo>
                  <a:lnTo>
                    <a:pt x="145160" y="31623"/>
                  </a:lnTo>
                  <a:lnTo>
                    <a:pt x="147573" y="29210"/>
                  </a:lnTo>
                  <a:lnTo>
                    <a:pt x="178815" y="4318"/>
                  </a:lnTo>
                  <a:lnTo>
                    <a:pt x="240156" y="1143"/>
                  </a:lnTo>
                  <a:lnTo>
                    <a:pt x="240537" y="1143"/>
                  </a:lnTo>
                  <a:lnTo>
                    <a:pt x="276986" y="0"/>
                  </a:lnTo>
                  <a:lnTo>
                    <a:pt x="280542" y="1650"/>
                  </a:lnTo>
                  <a:lnTo>
                    <a:pt x="281558" y="2032"/>
                  </a:lnTo>
                  <a:lnTo>
                    <a:pt x="281939" y="1397"/>
                  </a:lnTo>
                  <a:lnTo>
                    <a:pt x="283717" y="1397"/>
                  </a:lnTo>
                  <a:lnTo>
                    <a:pt x="305434" y="12319"/>
                  </a:lnTo>
                  <a:lnTo>
                    <a:pt x="309625" y="13335"/>
                  </a:lnTo>
                  <a:lnTo>
                    <a:pt x="318134" y="18669"/>
                  </a:lnTo>
                  <a:lnTo>
                    <a:pt x="322325" y="20066"/>
                  </a:lnTo>
                  <a:lnTo>
                    <a:pt x="326516" y="22479"/>
                  </a:lnTo>
                  <a:lnTo>
                    <a:pt x="332104" y="25654"/>
                  </a:lnTo>
                  <a:lnTo>
                    <a:pt x="333882" y="27432"/>
                  </a:lnTo>
                  <a:lnTo>
                    <a:pt x="352170" y="33909"/>
                  </a:lnTo>
                  <a:lnTo>
                    <a:pt x="362203" y="37592"/>
                  </a:lnTo>
                  <a:lnTo>
                    <a:pt x="402589" y="66801"/>
                  </a:lnTo>
                  <a:lnTo>
                    <a:pt x="412368" y="73660"/>
                  </a:lnTo>
                  <a:lnTo>
                    <a:pt x="413130" y="74168"/>
                  </a:lnTo>
                  <a:lnTo>
                    <a:pt x="425068" y="79501"/>
                  </a:lnTo>
                  <a:lnTo>
                    <a:pt x="439419" y="88646"/>
                  </a:lnTo>
                  <a:lnTo>
                    <a:pt x="443991" y="90932"/>
                  </a:lnTo>
                  <a:lnTo>
                    <a:pt x="448182" y="93218"/>
                  </a:lnTo>
                  <a:lnTo>
                    <a:pt x="460501" y="97409"/>
                  </a:lnTo>
                  <a:lnTo>
                    <a:pt x="487425" y="111125"/>
                  </a:lnTo>
                  <a:lnTo>
                    <a:pt x="503554" y="126873"/>
                  </a:lnTo>
                  <a:lnTo>
                    <a:pt x="507491" y="132207"/>
                  </a:lnTo>
                  <a:lnTo>
                    <a:pt x="508888" y="134620"/>
                  </a:lnTo>
                  <a:lnTo>
                    <a:pt x="519937" y="146812"/>
                  </a:lnTo>
                  <a:lnTo>
                    <a:pt x="520318" y="147193"/>
                  </a:lnTo>
                  <a:lnTo>
                    <a:pt x="528065" y="155829"/>
                  </a:lnTo>
                  <a:lnTo>
                    <a:pt x="531240" y="159638"/>
                  </a:lnTo>
                  <a:lnTo>
                    <a:pt x="557656" y="187833"/>
                  </a:lnTo>
                  <a:lnTo>
                    <a:pt x="561847" y="194183"/>
                  </a:lnTo>
                  <a:lnTo>
                    <a:pt x="561466" y="195199"/>
                  </a:lnTo>
                  <a:lnTo>
                    <a:pt x="562863" y="197358"/>
                  </a:lnTo>
                  <a:lnTo>
                    <a:pt x="568451" y="203581"/>
                  </a:lnTo>
                  <a:lnTo>
                    <a:pt x="575817" y="213487"/>
                  </a:lnTo>
                  <a:lnTo>
                    <a:pt x="578230" y="217677"/>
                  </a:lnTo>
                  <a:lnTo>
                    <a:pt x="582167" y="222885"/>
                  </a:lnTo>
                  <a:lnTo>
                    <a:pt x="592581" y="235331"/>
                  </a:lnTo>
                  <a:lnTo>
                    <a:pt x="618870" y="266192"/>
                  </a:lnTo>
                  <a:lnTo>
                    <a:pt x="622807" y="271907"/>
                  </a:lnTo>
                  <a:lnTo>
                    <a:pt x="627633" y="279908"/>
                  </a:lnTo>
                  <a:lnTo>
                    <a:pt x="630046" y="282701"/>
                  </a:lnTo>
                  <a:lnTo>
                    <a:pt x="632967" y="284099"/>
                  </a:lnTo>
                  <a:lnTo>
                    <a:pt x="644778" y="296672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944479" y="714756"/>
              <a:ext cx="649605" cy="302260"/>
            </a:xfrm>
            <a:custGeom>
              <a:avLst/>
              <a:gdLst/>
              <a:ahLst/>
              <a:cxnLst/>
              <a:rect l="l" t="t" r="r" b="b"/>
              <a:pathLst>
                <a:path w="649604" h="302259">
                  <a:moveTo>
                    <a:pt x="0" y="228219"/>
                  </a:moveTo>
                  <a:lnTo>
                    <a:pt x="68961" y="121793"/>
                  </a:lnTo>
                  <a:lnTo>
                    <a:pt x="161036" y="14351"/>
                  </a:lnTo>
                  <a:lnTo>
                    <a:pt x="241426" y="0"/>
                  </a:lnTo>
                  <a:lnTo>
                    <a:pt x="296037" y="5080"/>
                  </a:lnTo>
                  <a:lnTo>
                    <a:pt x="404749" y="59690"/>
                  </a:lnTo>
                  <a:lnTo>
                    <a:pt x="427736" y="77597"/>
                  </a:lnTo>
                  <a:lnTo>
                    <a:pt x="443484" y="86995"/>
                  </a:lnTo>
                  <a:lnTo>
                    <a:pt x="488696" y="108585"/>
                  </a:lnTo>
                  <a:lnTo>
                    <a:pt x="649604" y="301752"/>
                  </a:lnTo>
                </a:path>
                <a:path w="649604" h="302259">
                  <a:moveTo>
                    <a:pt x="393192" y="47117"/>
                  </a:moveTo>
                  <a:lnTo>
                    <a:pt x="496697" y="102870"/>
                  </a:lnTo>
                </a:path>
              </a:pathLst>
            </a:custGeom>
            <a:ln w="16216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1908" y="581432"/>
              <a:ext cx="102589" cy="10258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029327" y="6718198"/>
            <a:ext cx="20637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Document</a:t>
            </a:r>
            <a:r>
              <a:rPr dirty="0" sz="6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non</a:t>
            </a:r>
            <a:r>
              <a:rPr dirty="0" sz="6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contractuel</a:t>
            </a:r>
            <a:r>
              <a:rPr dirty="0" sz="6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–</a:t>
            </a:r>
            <a:r>
              <a:rPr dirty="0" sz="6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strictement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 confidentiel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04352" y="2372994"/>
            <a:ext cx="3617595" cy="1167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À</a:t>
            </a:r>
            <a:r>
              <a:rPr dirty="0" sz="1000" spc="-20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propos</a:t>
            </a:r>
            <a:r>
              <a:rPr dirty="0" sz="1000" spc="-10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du</a:t>
            </a:r>
            <a:r>
              <a:rPr dirty="0" sz="1000" spc="-10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941"/>
                </a:solidFill>
                <a:latin typeface="Montserrat"/>
                <a:cs typeface="Montserrat"/>
              </a:rPr>
              <a:t>lieu</a:t>
            </a:r>
            <a:endParaRPr sz="1000">
              <a:latin typeface="Montserrat"/>
              <a:cs typeface="Montserrat"/>
            </a:endParaRPr>
          </a:p>
          <a:p>
            <a:pPr marL="12700" marR="5080">
              <a:lnSpc>
                <a:spcPct val="150000"/>
              </a:lnSpc>
              <a:spcBef>
                <a:spcPts val="229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Au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cœur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l’épicentre du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savoir-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faire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parisien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la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1ère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zone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touristique de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la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capitale</a:t>
            </a:r>
            <a:endParaRPr sz="700">
              <a:latin typeface="Montserrat"/>
              <a:cs typeface="Montserrat"/>
            </a:endParaRPr>
          </a:p>
          <a:p>
            <a:pPr marL="12700" marR="1906270">
              <a:lnSpc>
                <a:spcPct val="150000"/>
              </a:lnSpc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Près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1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100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m²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répartis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sur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4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niveaux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Un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quartier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prestige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Pop-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up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store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: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beauty lab,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concept</a:t>
            </a:r>
            <a:r>
              <a:rPr dirty="0" sz="700" spc="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store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déco,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restaurant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gourmet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Disponibilité</a:t>
            </a:r>
            <a:r>
              <a:rPr dirty="0" sz="700" spc="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:</a:t>
            </a:r>
            <a:r>
              <a:rPr dirty="0" sz="700" spc="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2025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55205" y="1234186"/>
            <a:ext cx="7943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0" b="1">
                <a:solidFill>
                  <a:srgbClr val="00ACA8"/>
                </a:solidFill>
                <a:latin typeface="Blacker Pro Dis Hv"/>
                <a:cs typeface="Blacker Pro Dis Hv"/>
              </a:rPr>
              <a:t>2025</a:t>
            </a:r>
            <a:endParaRPr sz="2500">
              <a:latin typeface="Blacker Pro Dis Hv"/>
              <a:cs typeface="Blacker Pro Dis Hv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78677" y="1345564"/>
            <a:ext cx="1176020" cy="0"/>
          </a:xfrm>
          <a:custGeom>
            <a:avLst/>
            <a:gdLst/>
            <a:ahLst/>
            <a:cxnLst/>
            <a:rect l="l" t="t" r="r" b="b"/>
            <a:pathLst>
              <a:path w="1176020" h="0">
                <a:moveTo>
                  <a:pt x="0" y="0"/>
                </a:moveTo>
                <a:lnTo>
                  <a:pt x="1175766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90694" y="1345564"/>
            <a:ext cx="1226820" cy="0"/>
          </a:xfrm>
          <a:custGeom>
            <a:avLst/>
            <a:gdLst/>
            <a:ahLst/>
            <a:cxnLst/>
            <a:rect l="l" t="t" r="r" b="b"/>
            <a:pathLst>
              <a:path w="1226820" h="0">
                <a:moveTo>
                  <a:pt x="0" y="0"/>
                </a:moveTo>
                <a:lnTo>
                  <a:pt x="1226565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5281" y="2638774"/>
            <a:ext cx="99209" cy="9223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36584" y="2946356"/>
            <a:ext cx="96020" cy="112692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8246364" y="3284575"/>
            <a:ext cx="106680" cy="257175"/>
            <a:chOff x="8246364" y="3284575"/>
            <a:chExt cx="106680" cy="25717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46364" y="3284575"/>
              <a:ext cx="106081" cy="1144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61707" y="3426941"/>
              <a:ext cx="87536" cy="114453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27694" y="3108252"/>
            <a:ext cx="106081" cy="10675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8406130" y="3974496"/>
            <a:ext cx="2302510" cy="74930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000" spc="-25" b="1">
                <a:solidFill>
                  <a:srgbClr val="122941"/>
                </a:solidFill>
                <a:latin typeface="Montserrat"/>
                <a:cs typeface="Montserrat"/>
              </a:rPr>
              <a:t>Eléments </a:t>
            </a:r>
            <a:r>
              <a:rPr dirty="0" sz="1000" spc="-10" b="1">
                <a:solidFill>
                  <a:srgbClr val="122941"/>
                </a:solidFill>
                <a:latin typeface="Montserrat"/>
                <a:cs typeface="Montserrat"/>
              </a:rPr>
              <a:t>techniques</a:t>
            </a:r>
            <a:endParaRPr sz="1000">
              <a:latin typeface="Montserrat"/>
              <a:cs typeface="Montserrat"/>
            </a:endParaRPr>
          </a:p>
          <a:p>
            <a:pPr marL="12700" marR="958850">
              <a:lnSpc>
                <a:spcPct val="124300"/>
              </a:lnSpc>
              <a:spcBef>
                <a:spcPts val="15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Surface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totale :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1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086 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m²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Surface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pondérée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: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576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m²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Devanture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 15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m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linéaire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Hauteur minimum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sous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plafond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RDC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R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+1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: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2,6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50">
                <a:solidFill>
                  <a:srgbClr val="122941"/>
                </a:solidFill>
                <a:latin typeface="Montserrat"/>
                <a:cs typeface="Montserrat"/>
              </a:rPr>
              <a:t>m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34236" y="677672"/>
            <a:ext cx="10985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00ACA9"/>
                </a:solidFill>
                <a:latin typeface="Calibri"/>
                <a:cs typeface="Calibri"/>
              </a:rPr>
              <a:t>Pop-</a:t>
            </a:r>
            <a:r>
              <a:rPr dirty="0" sz="1600" b="1">
                <a:solidFill>
                  <a:srgbClr val="00ACA9"/>
                </a:solidFill>
                <a:latin typeface="Calibri"/>
                <a:cs typeface="Calibri"/>
              </a:rPr>
              <a:t>up</a:t>
            </a:r>
            <a:r>
              <a:rPr dirty="0" sz="1600" spc="-15" b="1">
                <a:solidFill>
                  <a:srgbClr val="00ACA9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00ACA9"/>
                </a:solidFill>
                <a:latin typeface="Calibri"/>
                <a:cs typeface="Calibri"/>
              </a:rPr>
              <a:t>store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4077" y="238086"/>
            <a:ext cx="1448435" cy="240068"/>
          </a:xfrm>
          <a:prstGeom prst="rect">
            <a:avLst/>
          </a:prstGeom>
        </p:spPr>
      </p:pic>
      <p:pic>
        <p:nvPicPr>
          <p:cNvPr id="25" name="object 25" descr="Une image contenant Graphique, capture d’écran, conception, Police  Description générée automatiquement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5652" y="664514"/>
            <a:ext cx="302336" cy="30233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1499" y="2069592"/>
            <a:ext cx="2659633" cy="277317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01136" y="4908677"/>
            <a:ext cx="2065655" cy="114344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2269" y="4906136"/>
            <a:ext cx="2037842" cy="1146365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8434705" y="3731133"/>
            <a:ext cx="3113405" cy="0"/>
          </a:xfrm>
          <a:custGeom>
            <a:avLst/>
            <a:gdLst/>
            <a:ahLst/>
            <a:cxnLst/>
            <a:rect l="l" t="t" r="r" b="b"/>
            <a:pathLst>
              <a:path w="3113404" h="0">
                <a:moveTo>
                  <a:pt x="0" y="0"/>
                </a:moveTo>
                <a:lnTo>
                  <a:pt x="3113151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17340" y="1528317"/>
            <a:ext cx="3223133" cy="1891918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657850" y="3508755"/>
            <a:ext cx="1962277" cy="132956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17340" y="3507994"/>
            <a:ext cx="1961895" cy="133095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651" y="2524576"/>
            <a:ext cx="179705" cy="1736089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18//</a:t>
            </a:r>
            <a:r>
              <a:rPr dirty="0" sz="1000" spc="14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5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0872978" y="409194"/>
            <a:ext cx="862965" cy="689610"/>
            <a:chOff x="10872978" y="409194"/>
            <a:chExt cx="862965" cy="689610"/>
          </a:xfrm>
        </p:grpSpPr>
        <p:sp>
          <p:nvSpPr>
            <p:cNvPr id="5" name="object 5"/>
            <p:cNvSpPr/>
            <p:nvPr/>
          </p:nvSpPr>
          <p:spPr>
            <a:xfrm>
              <a:off x="10879328" y="415544"/>
              <a:ext cx="850265" cy="595630"/>
            </a:xfrm>
            <a:custGeom>
              <a:avLst/>
              <a:gdLst/>
              <a:ahLst/>
              <a:cxnLst/>
              <a:rect l="l" t="t" r="r" b="b"/>
              <a:pathLst>
                <a:path w="850265" h="595630">
                  <a:moveTo>
                    <a:pt x="850265" y="417829"/>
                  </a:moveTo>
                  <a:lnTo>
                    <a:pt x="848232" y="433958"/>
                  </a:lnTo>
                  <a:lnTo>
                    <a:pt x="846836" y="445642"/>
                  </a:lnTo>
                  <a:lnTo>
                    <a:pt x="840358" y="477646"/>
                  </a:lnTo>
                  <a:lnTo>
                    <a:pt x="829182" y="528446"/>
                  </a:lnTo>
                  <a:lnTo>
                    <a:pt x="824611" y="533907"/>
                  </a:lnTo>
                  <a:lnTo>
                    <a:pt x="817626" y="531240"/>
                  </a:lnTo>
                  <a:lnTo>
                    <a:pt x="811022" y="527303"/>
                  </a:lnTo>
                  <a:lnTo>
                    <a:pt x="805815" y="527303"/>
                  </a:lnTo>
                  <a:lnTo>
                    <a:pt x="802258" y="532002"/>
                  </a:lnTo>
                  <a:lnTo>
                    <a:pt x="788924" y="540384"/>
                  </a:lnTo>
                  <a:lnTo>
                    <a:pt x="787526" y="539114"/>
                  </a:lnTo>
                  <a:lnTo>
                    <a:pt x="785114" y="535431"/>
                  </a:lnTo>
                  <a:lnTo>
                    <a:pt x="783463" y="535177"/>
                  </a:lnTo>
                  <a:lnTo>
                    <a:pt x="776097" y="539622"/>
                  </a:lnTo>
                  <a:lnTo>
                    <a:pt x="760222" y="548131"/>
                  </a:lnTo>
                  <a:lnTo>
                    <a:pt x="755015" y="552068"/>
                  </a:lnTo>
                  <a:lnTo>
                    <a:pt x="759078" y="562990"/>
                  </a:lnTo>
                  <a:lnTo>
                    <a:pt x="761111" y="571500"/>
                  </a:lnTo>
                  <a:lnTo>
                    <a:pt x="762507" y="574547"/>
                  </a:lnTo>
                  <a:lnTo>
                    <a:pt x="759841" y="575690"/>
                  </a:lnTo>
                  <a:lnTo>
                    <a:pt x="752221" y="578357"/>
                  </a:lnTo>
                  <a:lnTo>
                    <a:pt x="744220" y="581786"/>
                  </a:lnTo>
                  <a:lnTo>
                    <a:pt x="738758" y="582929"/>
                  </a:lnTo>
                  <a:lnTo>
                    <a:pt x="735456" y="583945"/>
                  </a:lnTo>
                  <a:lnTo>
                    <a:pt x="719074" y="595121"/>
                  </a:lnTo>
                  <a:lnTo>
                    <a:pt x="718057" y="593978"/>
                  </a:lnTo>
                  <a:lnTo>
                    <a:pt x="714628" y="589660"/>
                  </a:lnTo>
                  <a:lnTo>
                    <a:pt x="700913" y="573913"/>
                  </a:lnTo>
                  <a:lnTo>
                    <a:pt x="699897" y="571372"/>
                  </a:lnTo>
                  <a:lnTo>
                    <a:pt x="684402" y="552830"/>
                  </a:lnTo>
                  <a:lnTo>
                    <a:pt x="660019" y="523239"/>
                  </a:lnTo>
                  <a:lnTo>
                    <a:pt x="649858" y="510539"/>
                  </a:lnTo>
                  <a:lnTo>
                    <a:pt x="647065" y="507364"/>
                  </a:lnTo>
                  <a:lnTo>
                    <a:pt x="643508" y="502792"/>
                  </a:lnTo>
                  <a:lnTo>
                    <a:pt x="637921" y="494029"/>
                  </a:lnTo>
                  <a:lnTo>
                    <a:pt x="631571" y="485266"/>
                  </a:lnTo>
                  <a:lnTo>
                    <a:pt x="615696" y="467232"/>
                  </a:lnTo>
                  <a:lnTo>
                    <a:pt x="585977" y="434339"/>
                  </a:lnTo>
                  <a:lnTo>
                    <a:pt x="585724" y="433958"/>
                  </a:lnTo>
                  <a:lnTo>
                    <a:pt x="585343" y="433450"/>
                  </a:lnTo>
                  <a:lnTo>
                    <a:pt x="569214" y="416559"/>
                  </a:lnTo>
                  <a:lnTo>
                    <a:pt x="566293" y="410336"/>
                  </a:lnTo>
                  <a:lnTo>
                    <a:pt x="564642" y="405383"/>
                  </a:lnTo>
                  <a:lnTo>
                    <a:pt x="564642" y="400557"/>
                  </a:lnTo>
                  <a:lnTo>
                    <a:pt x="564642" y="395604"/>
                  </a:lnTo>
                  <a:lnTo>
                    <a:pt x="563499" y="393064"/>
                  </a:lnTo>
                  <a:lnTo>
                    <a:pt x="543560" y="381888"/>
                  </a:lnTo>
                  <a:lnTo>
                    <a:pt x="515493" y="364997"/>
                  </a:lnTo>
                  <a:lnTo>
                    <a:pt x="504317" y="359028"/>
                  </a:lnTo>
                  <a:lnTo>
                    <a:pt x="492505" y="354075"/>
                  </a:lnTo>
                  <a:lnTo>
                    <a:pt x="472058" y="345566"/>
                  </a:lnTo>
                  <a:lnTo>
                    <a:pt x="465963" y="342772"/>
                  </a:lnTo>
                  <a:lnTo>
                    <a:pt x="457200" y="340232"/>
                  </a:lnTo>
                  <a:lnTo>
                    <a:pt x="448182" y="337438"/>
                  </a:lnTo>
                  <a:lnTo>
                    <a:pt x="441198" y="336422"/>
                  </a:lnTo>
                  <a:lnTo>
                    <a:pt x="414908" y="328675"/>
                  </a:lnTo>
                  <a:lnTo>
                    <a:pt x="406780" y="324865"/>
                  </a:lnTo>
                  <a:lnTo>
                    <a:pt x="406019" y="323850"/>
                  </a:lnTo>
                  <a:lnTo>
                    <a:pt x="362076" y="302132"/>
                  </a:lnTo>
                  <a:lnTo>
                    <a:pt x="348488" y="295401"/>
                  </a:lnTo>
                  <a:lnTo>
                    <a:pt x="330580" y="295655"/>
                  </a:lnTo>
                  <a:lnTo>
                    <a:pt x="330580" y="296417"/>
                  </a:lnTo>
                  <a:lnTo>
                    <a:pt x="329946" y="296798"/>
                  </a:lnTo>
                  <a:lnTo>
                    <a:pt x="310261" y="297433"/>
                  </a:lnTo>
                  <a:lnTo>
                    <a:pt x="310006" y="296417"/>
                  </a:lnTo>
                  <a:lnTo>
                    <a:pt x="281177" y="297179"/>
                  </a:lnTo>
                  <a:lnTo>
                    <a:pt x="244348" y="301751"/>
                  </a:lnTo>
                  <a:lnTo>
                    <a:pt x="229616" y="308101"/>
                  </a:lnTo>
                  <a:lnTo>
                    <a:pt x="227456" y="308736"/>
                  </a:lnTo>
                  <a:lnTo>
                    <a:pt x="193801" y="342518"/>
                  </a:lnTo>
                  <a:lnTo>
                    <a:pt x="189229" y="350392"/>
                  </a:lnTo>
                  <a:lnTo>
                    <a:pt x="180848" y="360425"/>
                  </a:lnTo>
                  <a:lnTo>
                    <a:pt x="160147" y="383666"/>
                  </a:lnTo>
                  <a:lnTo>
                    <a:pt x="151129" y="393191"/>
                  </a:lnTo>
                  <a:lnTo>
                    <a:pt x="133857" y="411098"/>
                  </a:lnTo>
                  <a:lnTo>
                    <a:pt x="102362" y="459613"/>
                  </a:lnTo>
                  <a:lnTo>
                    <a:pt x="85598" y="485775"/>
                  </a:lnTo>
                  <a:lnTo>
                    <a:pt x="80264" y="493775"/>
                  </a:lnTo>
                  <a:lnTo>
                    <a:pt x="63880" y="518413"/>
                  </a:lnTo>
                  <a:lnTo>
                    <a:pt x="62483" y="518794"/>
                  </a:lnTo>
                  <a:lnTo>
                    <a:pt x="54355" y="532510"/>
                  </a:lnTo>
                  <a:lnTo>
                    <a:pt x="20447" y="526414"/>
                  </a:lnTo>
                  <a:lnTo>
                    <a:pt x="2794" y="495300"/>
                  </a:lnTo>
                  <a:lnTo>
                    <a:pt x="0" y="463676"/>
                  </a:lnTo>
                  <a:lnTo>
                    <a:pt x="6730" y="443356"/>
                  </a:lnTo>
                  <a:lnTo>
                    <a:pt x="30988" y="442213"/>
                  </a:lnTo>
                  <a:lnTo>
                    <a:pt x="35814" y="429132"/>
                  </a:lnTo>
                  <a:lnTo>
                    <a:pt x="35814" y="416940"/>
                  </a:lnTo>
                  <a:lnTo>
                    <a:pt x="48387" y="384428"/>
                  </a:lnTo>
                  <a:lnTo>
                    <a:pt x="57912" y="363600"/>
                  </a:lnTo>
                  <a:lnTo>
                    <a:pt x="75692" y="320547"/>
                  </a:lnTo>
                  <a:lnTo>
                    <a:pt x="75692" y="313816"/>
                  </a:lnTo>
                  <a:lnTo>
                    <a:pt x="86360" y="306450"/>
                  </a:lnTo>
                  <a:lnTo>
                    <a:pt x="91821" y="302132"/>
                  </a:lnTo>
                  <a:lnTo>
                    <a:pt x="124714" y="245109"/>
                  </a:lnTo>
                  <a:lnTo>
                    <a:pt x="131825" y="231647"/>
                  </a:lnTo>
                  <a:lnTo>
                    <a:pt x="145161" y="208660"/>
                  </a:lnTo>
                  <a:lnTo>
                    <a:pt x="165862" y="192658"/>
                  </a:lnTo>
                  <a:lnTo>
                    <a:pt x="161544" y="190500"/>
                  </a:lnTo>
                  <a:lnTo>
                    <a:pt x="148081" y="184530"/>
                  </a:lnTo>
                  <a:lnTo>
                    <a:pt x="153289" y="150367"/>
                  </a:lnTo>
                  <a:lnTo>
                    <a:pt x="178180" y="121284"/>
                  </a:lnTo>
                  <a:lnTo>
                    <a:pt x="207645" y="99186"/>
                  </a:lnTo>
                  <a:lnTo>
                    <a:pt x="211581" y="98170"/>
                  </a:lnTo>
                  <a:lnTo>
                    <a:pt x="225678" y="96138"/>
                  </a:lnTo>
                  <a:lnTo>
                    <a:pt x="269113" y="64007"/>
                  </a:lnTo>
                  <a:lnTo>
                    <a:pt x="291338" y="47878"/>
                  </a:lnTo>
                  <a:lnTo>
                    <a:pt x="315214" y="34416"/>
                  </a:lnTo>
                  <a:lnTo>
                    <a:pt x="346582" y="19557"/>
                  </a:lnTo>
                  <a:lnTo>
                    <a:pt x="353568" y="13207"/>
                  </a:lnTo>
                  <a:lnTo>
                    <a:pt x="356616" y="10794"/>
                  </a:lnTo>
                  <a:lnTo>
                    <a:pt x="382143" y="9397"/>
                  </a:lnTo>
                  <a:lnTo>
                    <a:pt x="406400" y="8762"/>
                  </a:lnTo>
                  <a:lnTo>
                    <a:pt x="434213" y="8000"/>
                  </a:lnTo>
                  <a:lnTo>
                    <a:pt x="501269" y="5714"/>
                  </a:lnTo>
                  <a:lnTo>
                    <a:pt x="555878" y="4063"/>
                  </a:lnTo>
                  <a:lnTo>
                    <a:pt x="605154" y="2412"/>
                  </a:lnTo>
                  <a:lnTo>
                    <a:pt x="613028" y="2031"/>
                  </a:lnTo>
                  <a:lnTo>
                    <a:pt x="686435" y="0"/>
                  </a:lnTo>
                  <a:lnTo>
                    <a:pt x="711453" y="7238"/>
                  </a:lnTo>
                  <a:lnTo>
                    <a:pt x="743076" y="30479"/>
                  </a:lnTo>
                  <a:lnTo>
                    <a:pt x="756030" y="67436"/>
                  </a:lnTo>
                  <a:lnTo>
                    <a:pt x="761492" y="106044"/>
                  </a:lnTo>
                  <a:lnTo>
                    <a:pt x="762126" y="130936"/>
                  </a:lnTo>
                  <a:lnTo>
                    <a:pt x="766699" y="143255"/>
                  </a:lnTo>
                  <a:lnTo>
                    <a:pt x="773811" y="152653"/>
                  </a:lnTo>
                  <a:lnTo>
                    <a:pt x="789686" y="163194"/>
                  </a:lnTo>
                  <a:lnTo>
                    <a:pt x="814197" y="171068"/>
                  </a:lnTo>
                  <a:lnTo>
                    <a:pt x="821563" y="184784"/>
                  </a:lnTo>
                  <a:lnTo>
                    <a:pt x="830199" y="201040"/>
                  </a:lnTo>
                  <a:lnTo>
                    <a:pt x="836041" y="232409"/>
                  </a:lnTo>
                  <a:lnTo>
                    <a:pt x="838073" y="259714"/>
                  </a:lnTo>
                  <a:lnTo>
                    <a:pt x="837819" y="292861"/>
                  </a:lnTo>
                  <a:lnTo>
                    <a:pt x="838707" y="300863"/>
                  </a:lnTo>
                  <a:lnTo>
                    <a:pt x="840867" y="331723"/>
                  </a:lnTo>
                  <a:lnTo>
                    <a:pt x="850138" y="413638"/>
                  </a:lnTo>
                  <a:lnTo>
                    <a:pt x="850265" y="417829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6749" y="755765"/>
              <a:ext cx="121080" cy="781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946638" y="719328"/>
              <a:ext cx="645160" cy="373380"/>
            </a:xfrm>
            <a:custGeom>
              <a:avLst/>
              <a:gdLst/>
              <a:ahLst/>
              <a:cxnLst/>
              <a:rect l="l" t="t" r="r" b="b"/>
              <a:pathLst>
                <a:path w="645159" h="373380">
                  <a:moveTo>
                    <a:pt x="644778" y="296672"/>
                  </a:moveTo>
                  <a:lnTo>
                    <a:pt x="630301" y="304419"/>
                  </a:lnTo>
                  <a:lnTo>
                    <a:pt x="623951" y="308610"/>
                  </a:lnTo>
                  <a:lnTo>
                    <a:pt x="603884" y="319532"/>
                  </a:lnTo>
                  <a:lnTo>
                    <a:pt x="599820" y="325374"/>
                  </a:lnTo>
                  <a:lnTo>
                    <a:pt x="590422" y="329184"/>
                  </a:lnTo>
                  <a:lnTo>
                    <a:pt x="528573" y="360299"/>
                  </a:lnTo>
                  <a:lnTo>
                    <a:pt x="476757" y="370077"/>
                  </a:lnTo>
                  <a:lnTo>
                    <a:pt x="471804" y="370586"/>
                  </a:lnTo>
                  <a:lnTo>
                    <a:pt x="465835" y="363220"/>
                  </a:lnTo>
                  <a:lnTo>
                    <a:pt x="453770" y="350012"/>
                  </a:lnTo>
                  <a:lnTo>
                    <a:pt x="427989" y="368300"/>
                  </a:lnTo>
                  <a:lnTo>
                    <a:pt x="424941" y="370077"/>
                  </a:lnTo>
                  <a:lnTo>
                    <a:pt x="417067" y="368935"/>
                  </a:lnTo>
                  <a:lnTo>
                    <a:pt x="412368" y="369697"/>
                  </a:lnTo>
                  <a:lnTo>
                    <a:pt x="412876" y="373125"/>
                  </a:lnTo>
                  <a:lnTo>
                    <a:pt x="410463" y="371856"/>
                  </a:lnTo>
                  <a:lnTo>
                    <a:pt x="402462" y="368046"/>
                  </a:lnTo>
                  <a:lnTo>
                    <a:pt x="374141" y="365125"/>
                  </a:lnTo>
                  <a:lnTo>
                    <a:pt x="364870" y="364489"/>
                  </a:lnTo>
                  <a:lnTo>
                    <a:pt x="357377" y="363600"/>
                  </a:lnTo>
                  <a:lnTo>
                    <a:pt x="349376" y="362076"/>
                  </a:lnTo>
                  <a:lnTo>
                    <a:pt x="348106" y="361696"/>
                  </a:lnTo>
                  <a:lnTo>
                    <a:pt x="351154" y="352044"/>
                  </a:lnTo>
                  <a:lnTo>
                    <a:pt x="306704" y="337312"/>
                  </a:lnTo>
                  <a:lnTo>
                    <a:pt x="261492" y="322072"/>
                  </a:lnTo>
                  <a:lnTo>
                    <a:pt x="206120" y="303657"/>
                  </a:lnTo>
                  <a:lnTo>
                    <a:pt x="190372" y="298196"/>
                  </a:lnTo>
                  <a:lnTo>
                    <a:pt x="143890" y="282575"/>
                  </a:lnTo>
                  <a:lnTo>
                    <a:pt x="129285" y="273176"/>
                  </a:lnTo>
                  <a:lnTo>
                    <a:pt x="99059" y="253746"/>
                  </a:lnTo>
                  <a:lnTo>
                    <a:pt x="76200" y="240664"/>
                  </a:lnTo>
                  <a:lnTo>
                    <a:pt x="56768" y="264668"/>
                  </a:lnTo>
                  <a:lnTo>
                    <a:pt x="44322" y="276225"/>
                  </a:lnTo>
                  <a:lnTo>
                    <a:pt x="17652" y="276860"/>
                  </a:lnTo>
                  <a:lnTo>
                    <a:pt x="16001" y="248158"/>
                  </a:lnTo>
                  <a:lnTo>
                    <a:pt x="27558" y="237998"/>
                  </a:lnTo>
                  <a:lnTo>
                    <a:pt x="29844" y="236855"/>
                  </a:lnTo>
                  <a:lnTo>
                    <a:pt x="18541" y="224409"/>
                  </a:lnTo>
                  <a:lnTo>
                    <a:pt x="16255" y="224155"/>
                  </a:lnTo>
                  <a:lnTo>
                    <a:pt x="0" y="227837"/>
                  </a:lnTo>
                  <a:lnTo>
                    <a:pt x="1142" y="226187"/>
                  </a:lnTo>
                  <a:lnTo>
                    <a:pt x="10921" y="211455"/>
                  </a:lnTo>
                  <a:lnTo>
                    <a:pt x="13080" y="208661"/>
                  </a:lnTo>
                  <a:lnTo>
                    <a:pt x="13080" y="208025"/>
                  </a:lnTo>
                  <a:lnTo>
                    <a:pt x="18541" y="200533"/>
                  </a:lnTo>
                  <a:lnTo>
                    <a:pt x="27304" y="188213"/>
                  </a:lnTo>
                  <a:lnTo>
                    <a:pt x="33654" y="177037"/>
                  </a:lnTo>
                  <a:lnTo>
                    <a:pt x="42036" y="161798"/>
                  </a:lnTo>
                  <a:lnTo>
                    <a:pt x="54736" y="141477"/>
                  </a:lnTo>
                  <a:lnTo>
                    <a:pt x="60325" y="132587"/>
                  </a:lnTo>
                  <a:lnTo>
                    <a:pt x="61340" y="131191"/>
                  </a:lnTo>
                  <a:lnTo>
                    <a:pt x="62356" y="131318"/>
                  </a:lnTo>
                  <a:lnTo>
                    <a:pt x="84835" y="106934"/>
                  </a:lnTo>
                  <a:lnTo>
                    <a:pt x="84454" y="106172"/>
                  </a:lnTo>
                  <a:lnTo>
                    <a:pt x="104139" y="85471"/>
                  </a:lnTo>
                  <a:lnTo>
                    <a:pt x="119887" y="69342"/>
                  </a:lnTo>
                  <a:lnTo>
                    <a:pt x="123443" y="65150"/>
                  </a:lnTo>
                  <a:lnTo>
                    <a:pt x="124078" y="63373"/>
                  </a:lnTo>
                  <a:lnTo>
                    <a:pt x="125094" y="62357"/>
                  </a:lnTo>
                  <a:lnTo>
                    <a:pt x="125856" y="60579"/>
                  </a:lnTo>
                  <a:lnTo>
                    <a:pt x="126872" y="54610"/>
                  </a:lnTo>
                  <a:lnTo>
                    <a:pt x="127634" y="52450"/>
                  </a:lnTo>
                  <a:lnTo>
                    <a:pt x="131444" y="45847"/>
                  </a:lnTo>
                  <a:lnTo>
                    <a:pt x="132841" y="42925"/>
                  </a:lnTo>
                  <a:lnTo>
                    <a:pt x="134111" y="41275"/>
                  </a:lnTo>
                  <a:lnTo>
                    <a:pt x="137032" y="37592"/>
                  </a:lnTo>
                  <a:lnTo>
                    <a:pt x="140588" y="34417"/>
                  </a:lnTo>
                  <a:lnTo>
                    <a:pt x="142239" y="32385"/>
                  </a:lnTo>
                  <a:lnTo>
                    <a:pt x="145160" y="31623"/>
                  </a:lnTo>
                  <a:lnTo>
                    <a:pt x="147573" y="29210"/>
                  </a:lnTo>
                  <a:lnTo>
                    <a:pt x="178815" y="4318"/>
                  </a:lnTo>
                  <a:lnTo>
                    <a:pt x="240156" y="1143"/>
                  </a:lnTo>
                  <a:lnTo>
                    <a:pt x="240537" y="1143"/>
                  </a:lnTo>
                  <a:lnTo>
                    <a:pt x="276986" y="0"/>
                  </a:lnTo>
                  <a:lnTo>
                    <a:pt x="280542" y="1650"/>
                  </a:lnTo>
                  <a:lnTo>
                    <a:pt x="281558" y="2032"/>
                  </a:lnTo>
                  <a:lnTo>
                    <a:pt x="281939" y="1397"/>
                  </a:lnTo>
                  <a:lnTo>
                    <a:pt x="283717" y="1397"/>
                  </a:lnTo>
                  <a:lnTo>
                    <a:pt x="305434" y="12319"/>
                  </a:lnTo>
                  <a:lnTo>
                    <a:pt x="309625" y="13335"/>
                  </a:lnTo>
                  <a:lnTo>
                    <a:pt x="318134" y="18669"/>
                  </a:lnTo>
                  <a:lnTo>
                    <a:pt x="322325" y="20066"/>
                  </a:lnTo>
                  <a:lnTo>
                    <a:pt x="326516" y="22479"/>
                  </a:lnTo>
                  <a:lnTo>
                    <a:pt x="332104" y="25654"/>
                  </a:lnTo>
                  <a:lnTo>
                    <a:pt x="333882" y="27432"/>
                  </a:lnTo>
                  <a:lnTo>
                    <a:pt x="352170" y="33909"/>
                  </a:lnTo>
                  <a:lnTo>
                    <a:pt x="362203" y="37592"/>
                  </a:lnTo>
                  <a:lnTo>
                    <a:pt x="402589" y="66801"/>
                  </a:lnTo>
                  <a:lnTo>
                    <a:pt x="412368" y="73660"/>
                  </a:lnTo>
                  <a:lnTo>
                    <a:pt x="413130" y="74168"/>
                  </a:lnTo>
                  <a:lnTo>
                    <a:pt x="425068" y="79501"/>
                  </a:lnTo>
                  <a:lnTo>
                    <a:pt x="439419" y="88646"/>
                  </a:lnTo>
                  <a:lnTo>
                    <a:pt x="443991" y="90932"/>
                  </a:lnTo>
                  <a:lnTo>
                    <a:pt x="448182" y="93218"/>
                  </a:lnTo>
                  <a:lnTo>
                    <a:pt x="460501" y="97409"/>
                  </a:lnTo>
                  <a:lnTo>
                    <a:pt x="487425" y="111125"/>
                  </a:lnTo>
                  <a:lnTo>
                    <a:pt x="503554" y="126873"/>
                  </a:lnTo>
                  <a:lnTo>
                    <a:pt x="507491" y="132207"/>
                  </a:lnTo>
                  <a:lnTo>
                    <a:pt x="508888" y="134620"/>
                  </a:lnTo>
                  <a:lnTo>
                    <a:pt x="519937" y="146812"/>
                  </a:lnTo>
                  <a:lnTo>
                    <a:pt x="520318" y="147193"/>
                  </a:lnTo>
                  <a:lnTo>
                    <a:pt x="528065" y="155829"/>
                  </a:lnTo>
                  <a:lnTo>
                    <a:pt x="531240" y="159638"/>
                  </a:lnTo>
                  <a:lnTo>
                    <a:pt x="557656" y="187833"/>
                  </a:lnTo>
                  <a:lnTo>
                    <a:pt x="561847" y="194183"/>
                  </a:lnTo>
                  <a:lnTo>
                    <a:pt x="561466" y="195199"/>
                  </a:lnTo>
                  <a:lnTo>
                    <a:pt x="562863" y="197358"/>
                  </a:lnTo>
                  <a:lnTo>
                    <a:pt x="568451" y="203581"/>
                  </a:lnTo>
                  <a:lnTo>
                    <a:pt x="575817" y="213487"/>
                  </a:lnTo>
                  <a:lnTo>
                    <a:pt x="578230" y="217677"/>
                  </a:lnTo>
                  <a:lnTo>
                    <a:pt x="582167" y="222885"/>
                  </a:lnTo>
                  <a:lnTo>
                    <a:pt x="592581" y="235331"/>
                  </a:lnTo>
                  <a:lnTo>
                    <a:pt x="618870" y="266192"/>
                  </a:lnTo>
                  <a:lnTo>
                    <a:pt x="622807" y="271907"/>
                  </a:lnTo>
                  <a:lnTo>
                    <a:pt x="627633" y="279908"/>
                  </a:lnTo>
                  <a:lnTo>
                    <a:pt x="630046" y="282701"/>
                  </a:lnTo>
                  <a:lnTo>
                    <a:pt x="632967" y="284099"/>
                  </a:lnTo>
                  <a:lnTo>
                    <a:pt x="644778" y="296672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944479" y="714756"/>
              <a:ext cx="649605" cy="302260"/>
            </a:xfrm>
            <a:custGeom>
              <a:avLst/>
              <a:gdLst/>
              <a:ahLst/>
              <a:cxnLst/>
              <a:rect l="l" t="t" r="r" b="b"/>
              <a:pathLst>
                <a:path w="649604" h="302259">
                  <a:moveTo>
                    <a:pt x="0" y="228219"/>
                  </a:moveTo>
                  <a:lnTo>
                    <a:pt x="68961" y="121793"/>
                  </a:lnTo>
                  <a:lnTo>
                    <a:pt x="161036" y="14351"/>
                  </a:lnTo>
                  <a:lnTo>
                    <a:pt x="241426" y="0"/>
                  </a:lnTo>
                  <a:lnTo>
                    <a:pt x="296037" y="5080"/>
                  </a:lnTo>
                  <a:lnTo>
                    <a:pt x="404749" y="59690"/>
                  </a:lnTo>
                  <a:lnTo>
                    <a:pt x="427736" y="77597"/>
                  </a:lnTo>
                  <a:lnTo>
                    <a:pt x="443484" y="86995"/>
                  </a:lnTo>
                  <a:lnTo>
                    <a:pt x="488696" y="108585"/>
                  </a:lnTo>
                  <a:lnTo>
                    <a:pt x="649604" y="301752"/>
                  </a:lnTo>
                </a:path>
                <a:path w="649604" h="302259">
                  <a:moveTo>
                    <a:pt x="393192" y="47117"/>
                  </a:moveTo>
                  <a:lnTo>
                    <a:pt x="496697" y="102870"/>
                  </a:lnTo>
                </a:path>
              </a:pathLst>
            </a:custGeom>
            <a:ln w="16216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127" y="540919"/>
              <a:ext cx="102589" cy="10258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404361" y="1460119"/>
            <a:ext cx="5759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00ACA8"/>
                </a:solidFill>
                <a:latin typeface="Blacker Pro Dis Hv"/>
                <a:cs typeface="Blacker Pro Dis Hv"/>
              </a:rPr>
              <a:t>2025</a:t>
            </a:r>
            <a:endParaRPr sz="1800">
              <a:latin typeface="Blacker Pro Dis Hv"/>
              <a:cs typeface="Blacker Pro Dis Hv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75100" y="1646047"/>
            <a:ext cx="3121660" cy="0"/>
          </a:xfrm>
          <a:custGeom>
            <a:avLst/>
            <a:gdLst/>
            <a:ahLst/>
            <a:cxnLst/>
            <a:rect l="l" t="t" r="r" b="b"/>
            <a:pathLst>
              <a:path w="3121659" h="0">
                <a:moveTo>
                  <a:pt x="0" y="0"/>
                </a:moveTo>
                <a:lnTo>
                  <a:pt x="3121405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3378961" y="813053"/>
            <a:ext cx="4947920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32777" sz="7500">
                <a:solidFill>
                  <a:srgbClr val="00ACA9"/>
                </a:solidFill>
              </a:rPr>
              <a:t>32</a:t>
            </a:r>
            <a:r>
              <a:rPr dirty="0" baseline="32777" sz="7500" spc="209">
                <a:solidFill>
                  <a:srgbClr val="00ACA9"/>
                </a:solidFill>
              </a:rPr>
              <a:t> </a:t>
            </a:r>
            <a:r>
              <a:rPr dirty="0" sz="5000" spc="-95">
                <a:solidFill>
                  <a:srgbClr val="122841"/>
                </a:solidFill>
              </a:rPr>
              <a:t>Rue</a:t>
            </a:r>
            <a:r>
              <a:rPr dirty="0" sz="5000" spc="-315">
                <a:solidFill>
                  <a:srgbClr val="122841"/>
                </a:solidFill>
              </a:rPr>
              <a:t> </a:t>
            </a:r>
            <a:r>
              <a:rPr dirty="0" sz="5000" spc="-85">
                <a:solidFill>
                  <a:srgbClr val="122841"/>
                </a:solidFill>
              </a:rPr>
              <a:t>Marbeuf</a:t>
            </a:r>
            <a:endParaRPr sz="5000"/>
          </a:p>
        </p:txBody>
      </p:sp>
      <p:sp>
        <p:nvSpPr>
          <p:cNvPr id="13" name="object 13"/>
          <p:cNvSpPr txBox="1"/>
          <p:nvPr/>
        </p:nvSpPr>
        <p:spPr>
          <a:xfrm>
            <a:off x="9508997" y="4291329"/>
            <a:ext cx="2487295" cy="500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Eléments</a:t>
            </a:r>
            <a:r>
              <a:rPr dirty="0" sz="1000" spc="-4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techniques</a:t>
            </a:r>
            <a:endParaRPr sz="1000">
              <a:latin typeface="Montserrat"/>
              <a:cs typeface="Montserrat"/>
            </a:endParaRPr>
          </a:p>
          <a:p>
            <a:pPr marL="12700" marR="5080">
              <a:lnSpc>
                <a:spcPct val="118600"/>
              </a:lnSpc>
              <a:spcBef>
                <a:spcPts val="550"/>
              </a:spcBef>
            </a:pP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Icône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possède</a:t>
            </a:r>
            <a:r>
              <a:rPr dirty="0" sz="700" spc="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un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linéaire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façade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puissant</a:t>
            </a:r>
            <a:r>
              <a:rPr dirty="0" sz="700" spc="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11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m</a:t>
            </a:r>
            <a:r>
              <a:rPr dirty="0" sz="700" spc="-3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et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50">
                <a:solidFill>
                  <a:srgbClr val="122941"/>
                </a:solidFill>
                <a:latin typeface="Montserrat"/>
                <a:cs typeface="Montserrat"/>
              </a:rPr>
              <a:t>3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m</a:t>
            </a:r>
            <a:r>
              <a:rPr dirty="0" sz="700" spc="-4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hauteur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sous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plafond.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76927" y="6718198"/>
            <a:ext cx="20637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Document</a:t>
            </a:r>
            <a:r>
              <a:rPr dirty="0" sz="6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non</a:t>
            </a:r>
            <a:r>
              <a:rPr dirty="0" sz="6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contractuel</a:t>
            </a:r>
            <a:r>
              <a:rPr dirty="0" sz="6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–</a:t>
            </a:r>
            <a:r>
              <a:rPr dirty="0" sz="6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strictement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 confidentiel</a:t>
            </a:r>
            <a:endParaRPr sz="600">
              <a:latin typeface="Montserrat"/>
              <a:cs typeface="Montserra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7681" y="2411602"/>
            <a:ext cx="90990" cy="10363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5648" y="3228213"/>
            <a:ext cx="92994" cy="10363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18621" y="3407498"/>
            <a:ext cx="75952" cy="16056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02473" y="2650998"/>
            <a:ext cx="103630" cy="10363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706106" y="2127885"/>
            <a:ext cx="3031490" cy="1580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À</a:t>
            </a:r>
            <a:r>
              <a:rPr dirty="0" sz="1000" spc="-20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propos</a:t>
            </a:r>
            <a:r>
              <a:rPr dirty="0" sz="1000" spc="-10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du</a:t>
            </a:r>
            <a:r>
              <a:rPr dirty="0" sz="1000" spc="-10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941"/>
                </a:solidFill>
                <a:latin typeface="Montserrat"/>
                <a:cs typeface="Montserrat"/>
              </a:rPr>
              <a:t>lieu</a:t>
            </a:r>
            <a:endParaRPr sz="1000">
              <a:latin typeface="Montserrat"/>
              <a:cs typeface="Montserrat"/>
            </a:endParaRPr>
          </a:p>
          <a:p>
            <a:pPr marL="30480">
              <a:lnSpc>
                <a:spcPct val="100000"/>
              </a:lnSpc>
              <a:spcBef>
                <a:spcPts val="869"/>
              </a:spcBef>
            </a:pP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32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rue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Marbeuf,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un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emplacement</a:t>
            </a:r>
            <a:r>
              <a:rPr dirty="0" sz="700" spc="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stratégique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en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plein cœur 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du</a:t>
            </a:r>
            <a:endParaRPr sz="700">
              <a:latin typeface="Montserrat"/>
              <a:cs typeface="Montserrat"/>
            </a:endParaRPr>
          </a:p>
          <a:p>
            <a:pPr marL="30480">
              <a:lnSpc>
                <a:spcPct val="100000"/>
              </a:lnSpc>
              <a:spcBef>
                <a:spcPts val="155"/>
              </a:spcBef>
            </a:pP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Triangle</a:t>
            </a:r>
            <a:r>
              <a:rPr dirty="0" sz="700" spc="3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d'Or.</a:t>
            </a:r>
            <a:endParaRPr sz="700">
              <a:latin typeface="Montserrat"/>
              <a:cs typeface="Montserrat"/>
            </a:endParaRPr>
          </a:p>
          <a:p>
            <a:pPr marL="30480" marR="5080">
              <a:lnSpc>
                <a:spcPct val="117900"/>
              </a:lnSpc>
              <a:spcBef>
                <a:spcPts val="800"/>
              </a:spcBef>
            </a:pPr>
            <a:r>
              <a:rPr dirty="0" sz="800" b="1">
                <a:latin typeface="Arial"/>
                <a:cs typeface="Arial"/>
              </a:rPr>
              <a:t>680 m²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de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commerce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disponible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avec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8,6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millions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passage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par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an</a:t>
            </a:r>
            <a:r>
              <a:rPr dirty="0" sz="700" spc="-4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devant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la</a:t>
            </a:r>
            <a:r>
              <a:rPr dirty="0" sz="700" spc="-4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boutique</a:t>
            </a:r>
            <a:endParaRPr sz="700">
              <a:latin typeface="Montserrat"/>
              <a:cs typeface="Montserrat"/>
            </a:endParaRPr>
          </a:p>
          <a:p>
            <a:pPr marL="30480">
              <a:lnSpc>
                <a:spcPct val="100000"/>
              </a:lnSpc>
              <a:spcBef>
                <a:spcPts val="960"/>
              </a:spcBef>
            </a:pP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Connectivité</a:t>
            </a:r>
            <a:r>
              <a:rPr dirty="0" sz="700" spc="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à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l’ensemble</a:t>
            </a:r>
            <a:r>
              <a:rPr dirty="0" sz="700" spc="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des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pôles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urbains</a:t>
            </a:r>
            <a:r>
              <a:rPr dirty="0" sz="700" spc="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en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quelques</a:t>
            </a:r>
            <a:r>
              <a:rPr dirty="0" sz="700" spc="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minutes</a:t>
            </a:r>
            <a:endParaRPr sz="700">
              <a:latin typeface="Montserrat"/>
              <a:cs typeface="Montserrat"/>
            </a:endParaRPr>
          </a:p>
          <a:p>
            <a:pPr marL="30480" marR="1657985">
              <a:lnSpc>
                <a:spcPct val="214299"/>
              </a:lnSpc>
            </a:pP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Pop-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up</a:t>
            </a:r>
            <a:r>
              <a:rPr dirty="0" sz="700" spc="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store,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showroom,</a:t>
            </a:r>
            <a:r>
              <a:rPr dirty="0" sz="700" spc="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sport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Disponibilité</a:t>
            </a:r>
            <a:r>
              <a:rPr dirty="0" sz="700" spc="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: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Déc,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2025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34236" y="677672"/>
            <a:ext cx="10985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00ACA9"/>
                </a:solidFill>
                <a:latin typeface="Calibri"/>
                <a:cs typeface="Calibri"/>
              </a:rPr>
              <a:t>Pop-</a:t>
            </a:r>
            <a:r>
              <a:rPr dirty="0" sz="1600" b="1">
                <a:solidFill>
                  <a:srgbClr val="00ACA9"/>
                </a:solidFill>
                <a:latin typeface="Calibri"/>
                <a:cs typeface="Calibri"/>
              </a:rPr>
              <a:t>up</a:t>
            </a:r>
            <a:r>
              <a:rPr dirty="0" sz="1600" spc="-15" b="1">
                <a:solidFill>
                  <a:srgbClr val="00ACA9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00ACA9"/>
                </a:solidFill>
                <a:latin typeface="Calibri"/>
                <a:cs typeface="Calibri"/>
              </a:rPr>
              <a:t>store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077" y="238086"/>
            <a:ext cx="1448435" cy="240068"/>
          </a:xfrm>
          <a:prstGeom prst="rect">
            <a:avLst/>
          </a:prstGeom>
        </p:spPr>
      </p:pic>
      <p:pic>
        <p:nvPicPr>
          <p:cNvPr id="22" name="object 22" descr="Une image contenant Graphique, capture d’écran, conception, Police  Description générée automatiquement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5652" y="664514"/>
            <a:ext cx="302336" cy="30233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92948" y="3026733"/>
            <a:ext cx="110093" cy="8155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861479" y="1942083"/>
            <a:ext cx="8508365" cy="4539615"/>
            <a:chOff x="861479" y="1942083"/>
            <a:chExt cx="8508365" cy="4539615"/>
          </a:xfrm>
        </p:grpSpPr>
        <p:pic>
          <p:nvPicPr>
            <p:cNvPr id="25" name="object 25" descr="Une image contenant plein air, bâtiment, fenêtre, appartement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1479" y="1942083"/>
              <a:ext cx="5358257" cy="3013964"/>
            </a:xfrm>
            <a:prstGeom prst="rect">
              <a:avLst/>
            </a:prstGeom>
          </p:spPr>
        </p:pic>
        <p:pic>
          <p:nvPicPr>
            <p:cNvPr id="26" name="object 26" descr="Une image contenant blanc, conception  Description générée automatiquement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57165" y="4224464"/>
              <a:ext cx="4112260" cy="2256663"/>
            </a:xfrm>
            <a:prstGeom prst="rect">
              <a:avLst/>
            </a:prstGeom>
          </p:spPr>
        </p:pic>
        <p:pic>
          <p:nvPicPr>
            <p:cNvPr id="27" name="object 27" descr="Une image contenant scène, intérieur, étagère, Magasin  Description générée automatiquement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96027" y="4254284"/>
              <a:ext cx="4018534" cy="20092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404361" y="439674"/>
            <a:ext cx="232600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5">
                <a:solidFill>
                  <a:srgbClr val="00ACA9"/>
                </a:solidFill>
              </a:rPr>
              <a:t>Quai</a:t>
            </a:r>
            <a:r>
              <a:rPr dirty="0" spc="-280">
                <a:solidFill>
                  <a:srgbClr val="00ACA9"/>
                </a:solidFill>
              </a:rPr>
              <a:t> </a:t>
            </a:r>
            <a:r>
              <a:rPr dirty="0" spc="-25">
                <a:solidFill>
                  <a:srgbClr val="00ACA9"/>
                </a:solidFill>
              </a:rPr>
              <a:t>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651" y="2524576"/>
            <a:ext cx="179705" cy="1736089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18//</a:t>
            </a:r>
            <a:r>
              <a:rPr dirty="0" sz="1000" spc="14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5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0872978" y="409194"/>
            <a:ext cx="862965" cy="689610"/>
            <a:chOff x="10872978" y="409194"/>
            <a:chExt cx="862965" cy="689610"/>
          </a:xfrm>
        </p:grpSpPr>
        <p:sp>
          <p:nvSpPr>
            <p:cNvPr id="6" name="object 6"/>
            <p:cNvSpPr/>
            <p:nvPr/>
          </p:nvSpPr>
          <p:spPr>
            <a:xfrm>
              <a:off x="10879328" y="415544"/>
              <a:ext cx="850265" cy="595630"/>
            </a:xfrm>
            <a:custGeom>
              <a:avLst/>
              <a:gdLst/>
              <a:ahLst/>
              <a:cxnLst/>
              <a:rect l="l" t="t" r="r" b="b"/>
              <a:pathLst>
                <a:path w="850265" h="595630">
                  <a:moveTo>
                    <a:pt x="850265" y="417829"/>
                  </a:moveTo>
                  <a:lnTo>
                    <a:pt x="848232" y="433958"/>
                  </a:lnTo>
                  <a:lnTo>
                    <a:pt x="846836" y="445642"/>
                  </a:lnTo>
                  <a:lnTo>
                    <a:pt x="840358" y="477646"/>
                  </a:lnTo>
                  <a:lnTo>
                    <a:pt x="829182" y="528446"/>
                  </a:lnTo>
                  <a:lnTo>
                    <a:pt x="824611" y="533907"/>
                  </a:lnTo>
                  <a:lnTo>
                    <a:pt x="817626" y="531240"/>
                  </a:lnTo>
                  <a:lnTo>
                    <a:pt x="811022" y="527303"/>
                  </a:lnTo>
                  <a:lnTo>
                    <a:pt x="805815" y="527303"/>
                  </a:lnTo>
                  <a:lnTo>
                    <a:pt x="802258" y="532002"/>
                  </a:lnTo>
                  <a:lnTo>
                    <a:pt x="788924" y="540384"/>
                  </a:lnTo>
                  <a:lnTo>
                    <a:pt x="787526" y="539114"/>
                  </a:lnTo>
                  <a:lnTo>
                    <a:pt x="785114" y="535431"/>
                  </a:lnTo>
                  <a:lnTo>
                    <a:pt x="783463" y="535177"/>
                  </a:lnTo>
                  <a:lnTo>
                    <a:pt x="776097" y="539622"/>
                  </a:lnTo>
                  <a:lnTo>
                    <a:pt x="760222" y="548131"/>
                  </a:lnTo>
                  <a:lnTo>
                    <a:pt x="755015" y="552068"/>
                  </a:lnTo>
                  <a:lnTo>
                    <a:pt x="759078" y="562990"/>
                  </a:lnTo>
                  <a:lnTo>
                    <a:pt x="761111" y="571500"/>
                  </a:lnTo>
                  <a:lnTo>
                    <a:pt x="762507" y="574547"/>
                  </a:lnTo>
                  <a:lnTo>
                    <a:pt x="759841" y="575690"/>
                  </a:lnTo>
                  <a:lnTo>
                    <a:pt x="752221" y="578357"/>
                  </a:lnTo>
                  <a:lnTo>
                    <a:pt x="744220" y="581786"/>
                  </a:lnTo>
                  <a:lnTo>
                    <a:pt x="738758" y="582929"/>
                  </a:lnTo>
                  <a:lnTo>
                    <a:pt x="735456" y="583945"/>
                  </a:lnTo>
                  <a:lnTo>
                    <a:pt x="719074" y="595121"/>
                  </a:lnTo>
                  <a:lnTo>
                    <a:pt x="718057" y="593978"/>
                  </a:lnTo>
                  <a:lnTo>
                    <a:pt x="714628" y="589660"/>
                  </a:lnTo>
                  <a:lnTo>
                    <a:pt x="700913" y="573913"/>
                  </a:lnTo>
                  <a:lnTo>
                    <a:pt x="699897" y="571372"/>
                  </a:lnTo>
                  <a:lnTo>
                    <a:pt x="684402" y="552830"/>
                  </a:lnTo>
                  <a:lnTo>
                    <a:pt x="660019" y="523239"/>
                  </a:lnTo>
                  <a:lnTo>
                    <a:pt x="649858" y="510539"/>
                  </a:lnTo>
                  <a:lnTo>
                    <a:pt x="647065" y="507364"/>
                  </a:lnTo>
                  <a:lnTo>
                    <a:pt x="643508" y="502792"/>
                  </a:lnTo>
                  <a:lnTo>
                    <a:pt x="637921" y="494029"/>
                  </a:lnTo>
                  <a:lnTo>
                    <a:pt x="631571" y="485266"/>
                  </a:lnTo>
                  <a:lnTo>
                    <a:pt x="615696" y="467232"/>
                  </a:lnTo>
                  <a:lnTo>
                    <a:pt x="585977" y="434339"/>
                  </a:lnTo>
                  <a:lnTo>
                    <a:pt x="585724" y="433958"/>
                  </a:lnTo>
                  <a:lnTo>
                    <a:pt x="585343" y="433450"/>
                  </a:lnTo>
                  <a:lnTo>
                    <a:pt x="569214" y="416559"/>
                  </a:lnTo>
                  <a:lnTo>
                    <a:pt x="566293" y="410336"/>
                  </a:lnTo>
                  <a:lnTo>
                    <a:pt x="564642" y="405383"/>
                  </a:lnTo>
                  <a:lnTo>
                    <a:pt x="564642" y="400557"/>
                  </a:lnTo>
                  <a:lnTo>
                    <a:pt x="564642" y="395604"/>
                  </a:lnTo>
                  <a:lnTo>
                    <a:pt x="563499" y="393064"/>
                  </a:lnTo>
                  <a:lnTo>
                    <a:pt x="543560" y="381888"/>
                  </a:lnTo>
                  <a:lnTo>
                    <a:pt x="515493" y="364997"/>
                  </a:lnTo>
                  <a:lnTo>
                    <a:pt x="504317" y="359028"/>
                  </a:lnTo>
                  <a:lnTo>
                    <a:pt x="492505" y="354075"/>
                  </a:lnTo>
                  <a:lnTo>
                    <a:pt x="472058" y="345566"/>
                  </a:lnTo>
                  <a:lnTo>
                    <a:pt x="465963" y="342772"/>
                  </a:lnTo>
                  <a:lnTo>
                    <a:pt x="457200" y="340232"/>
                  </a:lnTo>
                  <a:lnTo>
                    <a:pt x="448182" y="337438"/>
                  </a:lnTo>
                  <a:lnTo>
                    <a:pt x="441198" y="336422"/>
                  </a:lnTo>
                  <a:lnTo>
                    <a:pt x="414908" y="328675"/>
                  </a:lnTo>
                  <a:lnTo>
                    <a:pt x="406780" y="324865"/>
                  </a:lnTo>
                  <a:lnTo>
                    <a:pt x="406019" y="323850"/>
                  </a:lnTo>
                  <a:lnTo>
                    <a:pt x="362076" y="302132"/>
                  </a:lnTo>
                  <a:lnTo>
                    <a:pt x="348488" y="295401"/>
                  </a:lnTo>
                  <a:lnTo>
                    <a:pt x="330580" y="295655"/>
                  </a:lnTo>
                  <a:lnTo>
                    <a:pt x="330580" y="296417"/>
                  </a:lnTo>
                  <a:lnTo>
                    <a:pt x="329946" y="296798"/>
                  </a:lnTo>
                  <a:lnTo>
                    <a:pt x="310261" y="297433"/>
                  </a:lnTo>
                  <a:lnTo>
                    <a:pt x="310006" y="296417"/>
                  </a:lnTo>
                  <a:lnTo>
                    <a:pt x="281177" y="297179"/>
                  </a:lnTo>
                  <a:lnTo>
                    <a:pt x="244348" y="301751"/>
                  </a:lnTo>
                  <a:lnTo>
                    <a:pt x="229616" y="308101"/>
                  </a:lnTo>
                  <a:lnTo>
                    <a:pt x="227456" y="308736"/>
                  </a:lnTo>
                  <a:lnTo>
                    <a:pt x="193801" y="342518"/>
                  </a:lnTo>
                  <a:lnTo>
                    <a:pt x="189229" y="350392"/>
                  </a:lnTo>
                  <a:lnTo>
                    <a:pt x="180848" y="360425"/>
                  </a:lnTo>
                  <a:lnTo>
                    <a:pt x="160147" y="383666"/>
                  </a:lnTo>
                  <a:lnTo>
                    <a:pt x="151129" y="393191"/>
                  </a:lnTo>
                  <a:lnTo>
                    <a:pt x="133857" y="411098"/>
                  </a:lnTo>
                  <a:lnTo>
                    <a:pt x="102362" y="459613"/>
                  </a:lnTo>
                  <a:lnTo>
                    <a:pt x="85598" y="485775"/>
                  </a:lnTo>
                  <a:lnTo>
                    <a:pt x="80264" y="493775"/>
                  </a:lnTo>
                  <a:lnTo>
                    <a:pt x="63880" y="518413"/>
                  </a:lnTo>
                  <a:lnTo>
                    <a:pt x="62483" y="518794"/>
                  </a:lnTo>
                  <a:lnTo>
                    <a:pt x="54355" y="532510"/>
                  </a:lnTo>
                  <a:lnTo>
                    <a:pt x="20447" y="526414"/>
                  </a:lnTo>
                  <a:lnTo>
                    <a:pt x="2794" y="495300"/>
                  </a:lnTo>
                  <a:lnTo>
                    <a:pt x="0" y="463676"/>
                  </a:lnTo>
                  <a:lnTo>
                    <a:pt x="6730" y="443356"/>
                  </a:lnTo>
                  <a:lnTo>
                    <a:pt x="30988" y="442213"/>
                  </a:lnTo>
                  <a:lnTo>
                    <a:pt x="35814" y="429132"/>
                  </a:lnTo>
                  <a:lnTo>
                    <a:pt x="35814" y="416940"/>
                  </a:lnTo>
                  <a:lnTo>
                    <a:pt x="48387" y="384428"/>
                  </a:lnTo>
                  <a:lnTo>
                    <a:pt x="57912" y="363600"/>
                  </a:lnTo>
                  <a:lnTo>
                    <a:pt x="75692" y="320547"/>
                  </a:lnTo>
                  <a:lnTo>
                    <a:pt x="75692" y="313816"/>
                  </a:lnTo>
                  <a:lnTo>
                    <a:pt x="86360" y="306450"/>
                  </a:lnTo>
                  <a:lnTo>
                    <a:pt x="91821" y="302132"/>
                  </a:lnTo>
                  <a:lnTo>
                    <a:pt x="124714" y="245109"/>
                  </a:lnTo>
                  <a:lnTo>
                    <a:pt x="131825" y="231647"/>
                  </a:lnTo>
                  <a:lnTo>
                    <a:pt x="145161" y="208660"/>
                  </a:lnTo>
                  <a:lnTo>
                    <a:pt x="165862" y="192658"/>
                  </a:lnTo>
                  <a:lnTo>
                    <a:pt x="161544" y="190500"/>
                  </a:lnTo>
                  <a:lnTo>
                    <a:pt x="148081" y="184530"/>
                  </a:lnTo>
                  <a:lnTo>
                    <a:pt x="153289" y="150367"/>
                  </a:lnTo>
                  <a:lnTo>
                    <a:pt x="178180" y="121284"/>
                  </a:lnTo>
                  <a:lnTo>
                    <a:pt x="207645" y="99186"/>
                  </a:lnTo>
                  <a:lnTo>
                    <a:pt x="211581" y="98170"/>
                  </a:lnTo>
                  <a:lnTo>
                    <a:pt x="225678" y="96138"/>
                  </a:lnTo>
                  <a:lnTo>
                    <a:pt x="269113" y="64007"/>
                  </a:lnTo>
                  <a:lnTo>
                    <a:pt x="291338" y="47878"/>
                  </a:lnTo>
                  <a:lnTo>
                    <a:pt x="315214" y="34416"/>
                  </a:lnTo>
                  <a:lnTo>
                    <a:pt x="346582" y="19557"/>
                  </a:lnTo>
                  <a:lnTo>
                    <a:pt x="353568" y="13207"/>
                  </a:lnTo>
                  <a:lnTo>
                    <a:pt x="356616" y="10794"/>
                  </a:lnTo>
                  <a:lnTo>
                    <a:pt x="382143" y="9397"/>
                  </a:lnTo>
                  <a:lnTo>
                    <a:pt x="406400" y="8762"/>
                  </a:lnTo>
                  <a:lnTo>
                    <a:pt x="434213" y="8000"/>
                  </a:lnTo>
                  <a:lnTo>
                    <a:pt x="501269" y="5714"/>
                  </a:lnTo>
                  <a:lnTo>
                    <a:pt x="555878" y="4063"/>
                  </a:lnTo>
                  <a:lnTo>
                    <a:pt x="605154" y="2412"/>
                  </a:lnTo>
                  <a:lnTo>
                    <a:pt x="613028" y="2031"/>
                  </a:lnTo>
                  <a:lnTo>
                    <a:pt x="686435" y="0"/>
                  </a:lnTo>
                  <a:lnTo>
                    <a:pt x="711453" y="7238"/>
                  </a:lnTo>
                  <a:lnTo>
                    <a:pt x="743076" y="30479"/>
                  </a:lnTo>
                  <a:lnTo>
                    <a:pt x="756030" y="67436"/>
                  </a:lnTo>
                  <a:lnTo>
                    <a:pt x="761492" y="106044"/>
                  </a:lnTo>
                  <a:lnTo>
                    <a:pt x="762126" y="130936"/>
                  </a:lnTo>
                  <a:lnTo>
                    <a:pt x="766699" y="143255"/>
                  </a:lnTo>
                  <a:lnTo>
                    <a:pt x="773811" y="152653"/>
                  </a:lnTo>
                  <a:lnTo>
                    <a:pt x="789686" y="163194"/>
                  </a:lnTo>
                  <a:lnTo>
                    <a:pt x="814197" y="171068"/>
                  </a:lnTo>
                  <a:lnTo>
                    <a:pt x="821563" y="184784"/>
                  </a:lnTo>
                  <a:lnTo>
                    <a:pt x="830199" y="201040"/>
                  </a:lnTo>
                  <a:lnTo>
                    <a:pt x="836041" y="232409"/>
                  </a:lnTo>
                  <a:lnTo>
                    <a:pt x="838073" y="259714"/>
                  </a:lnTo>
                  <a:lnTo>
                    <a:pt x="837819" y="292861"/>
                  </a:lnTo>
                  <a:lnTo>
                    <a:pt x="838707" y="300863"/>
                  </a:lnTo>
                  <a:lnTo>
                    <a:pt x="840867" y="331723"/>
                  </a:lnTo>
                  <a:lnTo>
                    <a:pt x="850138" y="413638"/>
                  </a:lnTo>
                  <a:lnTo>
                    <a:pt x="850265" y="417829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6749" y="755765"/>
              <a:ext cx="121080" cy="781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946638" y="719328"/>
              <a:ext cx="645160" cy="373380"/>
            </a:xfrm>
            <a:custGeom>
              <a:avLst/>
              <a:gdLst/>
              <a:ahLst/>
              <a:cxnLst/>
              <a:rect l="l" t="t" r="r" b="b"/>
              <a:pathLst>
                <a:path w="645159" h="373380">
                  <a:moveTo>
                    <a:pt x="644778" y="296672"/>
                  </a:moveTo>
                  <a:lnTo>
                    <a:pt x="630301" y="304419"/>
                  </a:lnTo>
                  <a:lnTo>
                    <a:pt x="623951" y="308610"/>
                  </a:lnTo>
                  <a:lnTo>
                    <a:pt x="603884" y="319532"/>
                  </a:lnTo>
                  <a:lnTo>
                    <a:pt x="599820" y="325374"/>
                  </a:lnTo>
                  <a:lnTo>
                    <a:pt x="590422" y="329184"/>
                  </a:lnTo>
                  <a:lnTo>
                    <a:pt x="528573" y="360299"/>
                  </a:lnTo>
                  <a:lnTo>
                    <a:pt x="476757" y="370077"/>
                  </a:lnTo>
                  <a:lnTo>
                    <a:pt x="471804" y="370586"/>
                  </a:lnTo>
                  <a:lnTo>
                    <a:pt x="465835" y="363220"/>
                  </a:lnTo>
                  <a:lnTo>
                    <a:pt x="453770" y="350012"/>
                  </a:lnTo>
                  <a:lnTo>
                    <a:pt x="427989" y="368300"/>
                  </a:lnTo>
                  <a:lnTo>
                    <a:pt x="424941" y="370077"/>
                  </a:lnTo>
                  <a:lnTo>
                    <a:pt x="417067" y="368935"/>
                  </a:lnTo>
                  <a:lnTo>
                    <a:pt x="412368" y="369697"/>
                  </a:lnTo>
                  <a:lnTo>
                    <a:pt x="412876" y="373125"/>
                  </a:lnTo>
                  <a:lnTo>
                    <a:pt x="410463" y="371856"/>
                  </a:lnTo>
                  <a:lnTo>
                    <a:pt x="402462" y="368046"/>
                  </a:lnTo>
                  <a:lnTo>
                    <a:pt x="374141" y="365125"/>
                  </a:lnTo>
                  <a:lnTo>
                    <a:pt x="364870" y="364489"/>
                  </a:lnTo>
                  <a:lnTo>
                    <a:pt x="357377" y="363600"/>
                  </a:lnTo>
                  <a:lnTo>
                    <a:pt x="349376" y="362076"/>
                  </a:lnTo>
                  <a:lnTo>
                    <a:pt x="348106" y="361696"/>
                  </a:lnTo>
                  <a:lnTo>
                    <a:pt x="351154" y="352044"/>
                  </a:lnTo>
                  <a:lnTo>
                    <a:pt x="306704" y="337312"/>
                  </a:lnTo>
                  <a:lnTo>
                    <a:pt x="261492" y="322072"/>
                  </a:lnTo>
                  <a:lnTo>
                    <a:pt x="206120" y="303657"/>
                  </a:lnTo>
                  <a:lnTo>
                    <a:pt x="190372" y="298196"/>
                  </a:lnTo>
                  <a:lnTo>
                    <a:pt x="143890" y="282575"/>
                  </a:lnTo>
                  <a:lnTo>
                    <a:pt x="129285" y="273176"/>
                  </a:lnTo>
                  <a:lnTo>
                    <a:pt x="99059" y="253746"/>
                  </a:lnTo>
                  <a:lnTo>
                    <a:pt x="76200" y="240664"/>
                  </a:lnTo>
                  <a:lnTo>
                    <a:pt x="56768" y="264668"/>
                  </a:lnTo>
                  <a:lnTo>
                    <a:pt x="44322" y="276225"/>
                  </a:lnTo>
                  <a:lnTo>
                    <a:pt x="17652" y="276860"/>
                  </a:lnTo>
                  <a:lnTo>
                    <a:pt x="16001" y="248158"/>
                  </a:lnTo>
                  <a:lnTo>
                    <a:pt x="27558" y="237998"/>
                  </a:lnTo>
                  <a:lnTo>
                    <a:pt x="29844" y="236855"/>
                  </a:lnTo>
                  <a:lnTo>
                    <a:pt x="18541" y="224409"/>
                  </a:lnTo>
                  <a:lnTo>
                    <a:pt x="16255" y="224155"/>
                  </a:lnTo>
                  <a:lnTo>
                    <a:pt x="0" y="227837"/>
                  </a:lnTo>
                  <a:lnTo>
                    <a:pt x="1142" y="226187"/>
                  </a:lnTo>
                  <a:lnTo>
                    <a:pt x="10921" y="211455"/>
                  </a:lnTo>
                  <a:lnTo>
                    <a:pt x="13080" y="208661"/>
                  </a:lnTo>
                  <a:lnTo>
                    <a:pt x="13080" y="208025"/>
                  </a:lnTo>
                  <a:lnTo>
                    <a:pt x="18541" y="200533"/>
                  </a:lnTo>
                  <a:lnTo>
                    <a:pt x="27304" y="188213"/>
                  </a:lnTo>
                  <a:lnTo>
                    <a:pt x="33654" y="177037"/>
                  </a:lnTo>
                  <a:lnTo>
                    <a:pt x="42036" y="161798"/>
                  </a:lnTo>
                  <a:lnTo>
                    <a:pt x="54736" y="141477"/>
                  </a:lnTo>
                  <a:lnTo>
                    <a:pt x="60325" y="132587"/>
                  </a:lnTo>
                  <a:lnTo>
                    <a:pt x="61340" y="131191"/>
                  </a:lnTo>
                  <a:lnTo>
                    <a:pt x="62356" y="131318"/>
                  </a:lnTo>
                  <a:lnTo>
                    <a:pt x="84835" y="106934"/>
                  </a:lnTo>
                  <a:lnTo>
                    <a:pt x="84454" y="106172"/>
                  </a:lnTo>
                  <a:lnTo>
                    <a:pt x="104139" y="85471"/>
                  </a:lnTo>
                  <a:lnTo>
                    <a:pt x="119887" y="69342"/>
                  </a:lnTo>
                  <a:lnTo>
                    <a:pt x="123443" y="65150"/>
                  </a:lnTo>
                  <a:lnTo>
                    <a:pt x="124078" y="63373"/>
                  </a:lnTo>
                  <a:lnTo>
                    <a:pt x="125094" y="62357"/>
                  </a:lnTo>
                  <a:lnTo>
                    <a:pt x="125856" y="60579"/>
                  </a:lnTo>
                  <a:lnTo>
                    <a:pt x="126872" y="54610"/>
                  </a:lnTo>
                  <a:lnTo>
                    <a:pt x="127634" y="52450"/>
                  </a:lnTo>
                  <a:lnTo>
                    <a:pt x="131444" y="45847"/>
                  </a:lnTo>
                  <a:lnTo>
                    <a:pt x="132841" y="42925"/>
                  </a:lnTo>
                  <a:lnTo>
                    <a:pt x="134111" y="41275"/>
                  </a:lnTo>
                  <a:lnTo>
                    <a:pt x="137032" y="37592"/>
                  </a:lnTo>
                  <a:lnTo>
                    <a:pt x="140588" y="34417"/>
                  </a:lnTo>
                  <a:lnTo>
                    <a:pt x="142239" y="32385"/>
                  </a:lnTo>
                  <a:lnTo>
                    <a:pt x="145160" y="31623"/>
                  </a:lnTo>
                  <a:lnTo>
                    <a:pt x="147573" y="29210"/>
                  </a:lnTo>
                  <a:lnTo>
                    <a:pt x="178815" y="4318"/>
                  </a:lnTo>
                  <a:lnTo>
                    <a:pt x="240156" y="1143"/>
                  </a:lnTo>
                  <a:lnTo>
                    <a:pt x="240537" y="1143"/>
                  </a:lnTo>
                  <a:lnTo>
                    <a:pt x="276986" y="0"/>
                  </a:lnTo>
                  <a:lnTo>
                    <a:pt x="280542" y="1650"/>
                  </a:lnTo>
                  <a:lnTo>
                    <a:pt x="281558" y="2032"/>
                  </a:lnTo>
                  <a:lnTo>
                    <a:pt x="281939" y="1397"/>
                  </a:lnTo>
                  <a:lnTo>
                    <a:pt x="283717" y="1397"/>
                  </a:lnTo>
                  <a:lnTo>
                    <a:pt x="305434" y="12319"/>
                  </a:lnTo>
                  <a:lnTo>
                    <a:pt x="309625" y="13335"/>
                  </a:lnTo>
                  <a:lnTo>
                    <a:pt x="318134" y="18669"/>
                  </a:lnTo>
                  <a:lnTo>
                    <a:pt x="322325" y="20066"/>
                  </a:lnTo>
                  <a:lnTo>
                    <a:pt x="326516" y="22479"/>
                  </a:lnTo>
                  <a:lnTo>
                    <a:pt x="332104" y="25654"/>
                  </a:lnTo>
                  <a:lnTo>
                    <a:pt x="333882" y="27432"/>
                  </a:lnTo>
                  <a:lnTo>
                    <a:pt x="352170" y="33909"/>
                  </a:lnTo>
                  <a:lnTo>
                    <a:pt x="362203" y="37592"/>
                  </a:lnTo>
                  <a:lnTo>
                    <a:pt x="402589" y="66801"/>
                  </a:lnTo>
                  <a:lnTo>
                    <a:pt x="412368" y="73660"/>
                  </a:lnTo>
                  <a:lnTo>
                    <a:pt x="413130" y="74168"/>
                  </a:lnTo>
                  <a:lnTo>
                    <a:pt x="425068" y="79501"/>
                  </a:lnTo>
                  <a:lnTo>
                    <a:pt x="439419" y="88646"/>
                  </a:lnTo>
                  <a:lnTo>
                    <a:pt x="443991" y="90932"/>
                  </a:lnTo>
                  <a:lnTo>
                    <a:pt x="448182" y="93218"/>
                  </a:lnTo>
                  <a:lnTo>
                    <a:pt x="460501" y="97409"/>
                  </a:lnTo>
                  <a:lnTo>
                    <a:pt x="487425" y="111125"/>
                  </a:lnTo>
                  <a:lnTo>
                    <a:pt x="503554" y="126873"/>
                  </a:lnTo>
                  <a:lnTo>
                    <a:pt x="507491" y="132207"/>
                  </a:lnTo>
                  <a:lnTo>
                    <a:pt x="508888" y="134620"/>
                  </a:lnTo>
                  <a:lnTo>
                    <a:pt x="519937" y="146812"/>
                  </a:lnTo>
                  <a:lnTo>
                    <a:pt x="520318" y="147193"/>
                  </a:lnTo>
                  <a:lnTo>
                    <a:pt x="528065" y="155829"/>
                  </a:lnTo>
                  <a:lnTo>
                    <a:pt x="531240" y="159638"/>
                  </a:lnTo>
                  <a:lnTo>
                    <a:pt x="557656" y="187833"/>
                  </a:lnTo>
                  <a:lnTo>
                    <a:pt x="561847" y="194183"/>
                  </a:lnTo>
                  <a:lnTo>
                    <a:pt x="561466" y="195199"/>
                  </a:lnTo>
                  <a:lnTo>
                    <a:pt x="562863" y="197358"/>
                  </a:lnTo>
                  <a:lnTo>
                    <a:pt x="568451" y="203581"/>
                  </a:lnTo>
                  <a:lnTo>
                    <a:pt x="575817" y="213487"/>
                  </a:lnTo>
                  <a:lnTo>
                    <a:pt x="578230" y="217677"/>
                  </a:lnTo>
                  <a:lnTo>
                    <a:pt x="582167" y="222885"/>
                  </a:lnTo>
                  <a:lnTo>
                    <a:pt x="592581" y="235331"/>
                  </a:lnTo>
                  <a:lnTo>
                    <a:pt x="618870" y="266192"/>
                  </a:lnTo>
                  <a:lnTo>
                    <a:pt x="622807" y="271907"/>
                  </a:lnTo>
                  <a:lnTo>
                    <a:pt x="627633" y="279908"/>
                  </a:lnTo>
                  <a:lnTo>
                    <a:pt x="630046" y="282701"/>
                  </a:lnTo>
                  <a:lnTo>
                    <a:pt x="632967" y="284099"/>
                  </a:lnTo>
                  <a:lnTo>
                    <a:pt x="644778" y="296672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944479" y="714756"/>
              <a:ext cx="649605" cy="302260"/>
            </a:xfrm>
            <a:custGeom>
              <a:avLst/>
              <a:gdLst/>
              <a:ahLst/>
              <a:cxnLst/>
              <a:rect l="l" t="t" r="r" b="b"/>
              <a:pathLst>
                <a:path w="649604" h="302259">
                  <a:moveTo>
                    <a:pt x="0" y="228219"/>
                  </a:moveTo>
                  <a:lnTo>
                    <a:pt x="68961" y="121793"/>
                  </a:lnTo>
                  <a:lnTo>
                    <a:pt x="161036" y="14351"/>
                  </a:lnTo>
                  <a:lnTo>
                    <a:pt x="241426" y="0"/>
                  </a:lnTo>
                  <a:lnTo>
                    <a:pt x="296037" y="5080"/>
                  </a:lnTo>
                  <a:lnTo>
                    <a:pt x="404749" y="59690"/>
                  </a:lnTo>
                  <a:lnTo>
                    <a:pt x="427736" y="77597"/>
                  </a:lnTo>
                  <a:lnTo>
                    <a:pt x="443484" y="86995"/>
                  </a:lnTo>
                  <a:lnTo>
                    <a:pt x="488696" y="108585"/>
                  </a:lnTo>
                  <a:lnTo>
                    <a:pt x="649604" y="301752"/>
                  </a:lnTo>
                </a:path>
                <a:path w="649604" h="302259">
                  <a:moveTo>
                    <a:pt x="393192" y="47117"/>
                  </a:moveTo>
                  <a:lnTo>
                    <a:pt x="496697" y="102870"/>
                  </a:lnTo>
                </a:path>
              </a:pathLst>
            </a:custGeom>
            <a:ln w="16216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127" y="540919"/>
              <a:ext cx="102589" cy="10258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404361" y="1460119"/>
            <a:ext cx="5759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00ACA8"/>
                </a:solidFill>
                <a:latin typeface="Blacker Pro Dis Hv"/>
                <a:cs typeface="Blacker Pro Dis Hv"/>
              </a:rPr>
              <a:t>2025</a:t>
            </a:r>
            <a:endParaRPr sz="1800">
              <a:latin typeface="Blacker Pro Dis Hv"/>
              <a:cs typeface="Blacker Pro Dis Hv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75100" y="1646047"/>
            <a:ext cx="3121660" cy="0"/>
          </a:xfrm>
          <a:custGeom>
            <a:avLst/>
            <a:gdLst/>
            <a:ahLst/>
            <a:cxnLst/>
            <a:rect l="l" t="t" r="r" b="b"/>
            <a:pathLst>
              <a:path w="3121659" h="0">
                <a:moveTo>
                  <a:pt x="0" y="0"/>
                </a:moveTo>
                <a:lnTo>
                  <a:pt x="3121405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246869" y="4291329"/>
            <a:ext cx="2449195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Eléments</a:t>
            </a:r>
            <a:r>
              <a:rPr dirty="0" sz="1000" spc="-4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techniques</a:t>
            </a:r>
            <a:endParaRPr sz="1000">
              <a:latin typeface="Montserrat"/>
              <a:cs typeface="Montserrat"/>
            </a:endParaRPr>
          </a:p>
          <a:p>
            <a:pPr marL="12700" marR="5080">
              <a:lnSpc>
                <a:spcPts val="1600"/>
              </a:lnSpc>
              <a:spcBef>
                <a:spcPts val="40"/>
              </a:spcBef>
            </a:pP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Proximité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des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transports</a:t>
            </a:r>
            <a:r>
              <a:rPr dirty="0" sz="700" spc="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(à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100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la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station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Jaurès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50">
                <a:solidFill>
                  <a:srgbClr val="122942"/>
                </a:solidFill>
                <a:latin typeface="Montserrat"/>
                <a:cs typeface="Montserrat"/>
              </a:rPr>
              <a:t>)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Nombre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d’étages: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2</a:t>
            </a:r>
            <a:r>
              <a:rPr dirty="0" sz="700" spc="1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(117m²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au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RDC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72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au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sous-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sol)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Linéaire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façade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entièrement</a:t>
            </a:r>
            <a:r>
              <a:rPr dirty="0" sz="700" spc="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vitré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76927" y="6718198"/>
            <a:ext cx="20637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Document</a:t>
            </a:r>
            <a:r>
              <a:rPr dirty="0" sz="6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non</a:t>
            </a:r>
            <a:r>
              <a:rPr dirty="0" sz="6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contractuel</a:t>
            </a:r>
            <a:r>
              <a:rPr dirty="0" sz="6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–</a:t>
            </a:r>
            <a:r>
              <a:rPr dirty="0" sz="6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strictement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 confidentiel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56175" y="911732"/>
            <a:ext cx="3281679" cy="788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-125" b="1">
                <a:solidFill>
                  <a:srgbClr val="122841"/>
                </a:solidFill>
                <a:latin typeface="Blacker Pro Dis Hv"/>
                <a:cs typeface="Blacker Pro Dis Hv"/>
              </a:rPr>
              <a:t>Jemmapes</a:t>
            </a:r>
            <a:endParaRPr sz="5000">
              <a:latin typeface="Blacker Pro Dis Hv"/>
              <a:cs typeface="Blacker Pro Dis Hv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4243" y="2022563"/>
            <a:ext cx="8517890" cy="4544060"/>
            <a:chOff x="574243" y="2022563"/>
            <a:chExt cx="8517890" cy="454406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243" y="2022563"/>
              <a:ext cx="4926965" cy="36672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4003" y="4108780"/>
              <a:ext cx="3959098" cy="242874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104003" y="4108780"/>
              <a:ext cx="3959225" cy="2428875"/>
            </a:xfrm>
            <a:custGeom>
              <a:avLst/>
              <a:gdLst/>
              <a:ahLst/>
              <a:cxnLst/>
              <a:rect l="l" t="t" r="r" b="b"/>
              <a:pathLst>
                <a:path w="3959225" h="2428875">
                  <a:moveTo>
                    <a:pt x="0" y="2428748"/>
                  </a:moveTo>
                  <a:lnTo>
                    <a:pt x="3959098" y="2428748"/>
                  </a:lnTo>
                  <a:lnTo>
                    <a:pt x="3959098" y="0"/>
                  </a:lnTo>
                  <a:lnTo>
                    <a:pt x="0" y="0"/>
                  </a:lnTo>
                  <a:lnTo>
                    <a:pt x="0" y="2428748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42304" y="2411602"/>
            <a:ext cx="90990" cy="10363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32907" y="2639656"/>
            <a:ext cx="97120" cy="9198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37097" y="3223515"/>
            <a:ext cx="92994" cy="10363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42196" y="3387687"/>
            <a:ext cx="75952" cy="16056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38367" y="2891282"/>
            <a:ext cx="103630" cy="10363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782436" y="2127885"/>
            <a:ext cx="3226435" cy="1435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À</a:t>
            </a:r>
            <a:r>
              <a:rPr dirty="0" sz="1000" spc="-20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propos</a:t>
            </a:r>
            <a:r>
              <a:rPr dirty="0" sz="1000" spc="-5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1"/>
                </a:solidFill>
                <a:latin typeface="Montserrat"/>
                <a:cs typeface="Montserrat"/>
              </a:rPr>
              <a:t>du</a:t>
            </a:r>
            <a:r>
              <a:rPr dirty="0" sz="1000" spc="-10" b="1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941"/>
                </a:solidFill>
                <a:latin typeface="Montserrat"/>
                <a:cs typeface="Montserrat"/>
              </a:rPr>
              <a:t>lieu</a:t>
            </a:r>
            <a:endParaRPr sz="1000">
              <a:latin typeface="Montserrat"/>
              <a:cs typeface="Montserrat"/>
            </a:endParaRPr>
          </a:p>
          <a:p>
            <a:pPr marL="88900">
              <a:lnSpc>
                <a:spcPct val="100000"/>
              </a:lnSpc>
              <a:spcBef>
                <a:spcPts val="869"/>
              </a:spcBef>
            </a:pP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Quai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de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Jemmapes,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surplombant</a:t>
            </a:r>
            <a:r>
              <a:rPr dirty="0" sz="700" spc="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le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canal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Saint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Martin</a:t>
            </a:r>
            <a:endParaRPr sz="700">
              <a:latin typeface="Montserrat"/>
              <a:cs typeface="Montserrat"/>
            </a:endParaRPr>
          </a:p>
          <a:p>
            <a:pPr marL="88900" marR="43180">
              <a:lnSpc>
                <a:spcPts val="1800"/>
              </a:lnSpc>
              <a:spcBef>
                <a:spcPts val="209"/>
              </a:spcBef>
            </a:pP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190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m²</a:t>
            </a:r>
            <a:r>
              <a:rPr dirty="0" sz="700" spc="-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dans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le</a:t>
            </a:r>
            <a:r>
              <a:rPr dirty="0" sz="700" spc="-3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10</a:t>
            </a:r>
            <a:r>
              <a:rPr dirty="0" baseline="24691" sz="675">
                <a:solidFill>
                  <a:srgbClr val="122941"/>
                </a:solidFill>
                <a:latin typeface="Montserrat"/>
                <a:cs typeface="Montserrat"/>
              </a:rPr>
              <a:t>ème</a:t>
            </a:r>
            <a:r>
              <a:rPr dirty="0" baseline="24691" sz="675" spc="7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arrondissement</a:t>
            </a:r>
            <a:r>
              <a:rPr dirty="0" sz="700" spc="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au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cœur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d’un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écosystème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urbain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Vue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charmante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sur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le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canal</a:t>
            </a:r>
            <a:r>
              <a:rPr dirty="0" sz="700" spc="17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Saint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Martin,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connectivité</a:t>
            </a:r>
            <a:r>
              <a:rPr dirty="0" sz="700" spc="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à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l’ensemble</a:t>
            </a:r>
            <a:r>
              <a:rPr dirty="0" sz="700" spc="2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des</a:t>
            </a:r>
            <a:endParaRPr sz="700">
              <a:latin typeface="Montserrat"/>
              <a:cs typeface="Montserrat"/>
            </a:endParaRPr>
          </a:p>
          <a:p>
            <a:pPr marL="88900">
              <a:lnSpc>
                <a:spcPts val="790"/>
              </a:lnSpc>
            </a:pP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pôles</a:t>
            </a:r>
            <a:r>
              <a:rPr dirty="0" sz="700" spc="-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urbains</a:t>
            </a:r>
            <a:r>
              <a:rPr dirty="0" sz="700" spc="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en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 quelques</a:t>
            </a:r>
            <a:r>
              <a:rPr dirty="0" sz="700" spc="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1"/>
                </a:solidFill>
                <a:latin typeface="Montserrat"/>
                <a:cs typeface="Montserrat"/>
              </a:rPr>
              <a:t>minutes</a:t>
            </a:r>
            <a:endParaRPr sz="700">
              <a:latin typeface="Montserrat"/>
              <a:cs typeface="Montserrat"/>
            </a:endParaRPr>
          </a:p>
          <a:p>
            <a:pPr marL="88900" marR="1405255">
              <a:lnSpc>
                <a:spcPct val="214299"/>
              </a:lnSpc>
            </a:pPr>
            <a:r>
              <a:rPr dirty="0" sz="700" spc="-25">
                <a:solidFill>
                  <a:srgbClr val="122941"/>
                </a:solidFill>
                <a:latin typeface="Montserrat"/>
                <a:cs typeface="Montserrat"/>
              </a:rPr>
              <a:t>Pop-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up</a:t>
            </a:r>
            <a:r>
              <a:rPr dirty="0" sz="700" spc="2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store,</a:t>
            </a:r>
            <a:r>
              <a:rPr dirty="0" sz="700" spc="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showroom,</a:t>
            </a:r>
            <a:r>
              <a:rPr dirty="0" sz="700" spc="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médical,</a:t>
            </a:r>
            <a:r>
              <a:rPr dirty="0" sz="700" spc="1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sport</a:t>
            </a:r>
            <a:r>
              <a:rPr dirty="0" sz="700" spc="50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Disponibilité</a:t>
            </a:r>
            <a:r>
              <a:rPr dirty="0" sz="700" spc="30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1"/>
                </a:solidFill>
                <a:latin typeface="Montserrat"/>
                <a:cs typeface="Montserrat"/>
              </a:rPr>
              <a:t>:</a:t>
            </a:r>
            <a:r>
              <a:rPr dirty="0" sz="700" spc="-5">
                <a:solidFill>
                  <a:srgbClr val="122941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1"/>
                </a:solidFill>
                <a:latin typeface="Montserrat"/>
                <a:cs typeface="Montserrat"/>
              </a:rPr>
              <a:t>2025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34236" y="677672"/>
            <a:ext cx="10985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00ACA9"/>
                </a:solidFill>
                <a:latin typeface="Calibri"/>
                <a:cs typeface="Calibri"/>
              </a:rPr>
              <a:t>Pop-</a:t>
            </a:r>
            <a:r>
              <a:rPr dirty="0" sz="1600" b="1">
                <a:solidFill>
                  <a:srgbClr val="00ACA9"/>
                </a:solidFill>
                <a:latin typeface="Calibri"/>
                <a:cs typeface="Calibri"/>
              </a:rPr>
              <a:t>up</a:t>
            </a:r>
            <a:r>
              <a:rPr dirty="0" sz="1600" spc="-15" b="1">
                <a:solidFill>
                  <a:srgbClr val="00ACA9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00ACA9"/>
                </a:solidFill>
                <a:latin typeface="Calibri"/>
                <a:cs typeface="Calibri"/>
              </a:rPr>
              <a:t>store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4077" y="238086"/>
            <a:ext cx="1448435" cy="240068"/>
          </a:xfrm>
          <a:prstGeom prst="rect">
            <a:avLst/>
          </a:prstGeom>
        </p:spPr>
      </p:pic>
      <p:pic>
        <p:nvPicPr>
          <p:cNvPr id="28" name="object 28" descr="Une image contenant Graphique, capture d’écran, conception, Police  Description générée automatiquement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5652" y="664514"/>
            <a:ext cx="302336" cy="3023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Paris-arrondissements.jpg"/>
          <p:cNvGrpSpPr/>
          <p:nvPr/>
        </p:nvGrpSpPr>
        <p:grpSpPr>
          <a:xfrm>
            <a:off x="1035690" y="768605"/>
            <a:ext cx="9074785" cy="5600065"/>
            <a:chOff x="1035690" y="768605"/>
            <a:chExt cx="9074785" cy="5600065"/>
          </a:xfrm>
        </p:grpSpPr>
        <p:pic>
          <p:nvPicPr>
            <p:cNvPr id="3" name="object 3" descr="Paris-arrondissement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690" y="768605"/>
              <a:ext cx="9074453" cy="55998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28971" y="2854451"/>
              <a:ext cx="172085" cy="172085"/>
            </a:xfrm>
            <a:custGeom>
              <a:avLst/>
              <a:gdLst/>
              <a:ahLst/>
              <a:cxnLst/>
              <a:rect l="l" t="t" r="r" b="b"/>
              <a:pathLst>
                <a:path w="172085" h="172085">
                  <a:moveTo>
                    <a:pt x="86105" y="0"/>
                  </a:moveTo>
                  <a:lnTo>
                    <a:pt x="52613" y="6754"/>
                  </a:lnTo>
                  <a:lnTo>
                    <a:pt x="25241" y="25177"/>
                  </a:lnTo>
                  <a:lnTo>
                    <a:pt x="6774" y="52506"/>
                  </a:lnTo>
                  <a:lnTo>
                    <a:pt x="0" y="85978"/>
                  </a:lnTo>
                  <a:lnTo>
                    <a:pt x="6774" y="119471"/>
                  </a:lnTo>
                  <a:lnTo>
                    <a:pt x="25241" y="146843"/>
                  </a:lnTo>
                  <a:lnTo>
                    <a:pt x="52613" y="165310"/>
                  </a:lnTo>
                  <a:lnTo>
                    <a:pt x="86105" y="172085"/>
                  </a:lnTo>
                  <a:lnTo>
                    <a:pt x="119578" y="165310"/>
                  </a:lnTo>
                  <a:lnTo>
                    <a:pt x="146907" y="146843"/>
                  </a:lnTo>
                  <a:lnTo>
                    <a:pt x="165330" y="119471"/>
                  </a:lnTo>
                  <a:lnTo>
                    <a:pt x="172085" y="85978"/>
                  </a:lnTo>
                  <a:lnTo>
                    <a:pt x="165330" y="52506"/>
                  </a:lnTo>
                  <a:lnTo>
                    <a:pt x="146907" y="25177"/>
                  </a:lnTo>
                  <a:lnTo>
                    <a:pt x="119578" y="6754"/>
                  </a:lnTo>
                  <a:lnTo>
                    <a:pt x="86105" y="0"/>
                  </a:lnTo>
                  <a:close/>
                </a:path>
              </a:pathLst>
            </a:custGeom>
            <a:solidFill>
              <a:srgbClr val="4BA9A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37651" y="2524576"/>
            <a:ext cx="179705" cy="1736089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18//</a:t>
            </a:r>
            <a:r>
              <a:rPr dirty="0" sz="1000" spc="14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5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769611" y="2858261"/>
            <a:ext cx="933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FFFFFF"/>
                </a:solidFill>
                <a:latin typeface="Montserrat"/>
                <a:cs typeface="Montserrat"/>
                <a:hlinkClick r:id="rId3" action="ppaction://hlinksldjump"/>
              </a:rPr>
              <a:t>2</a:t>
            </a:r>
            <a:endParaRPr sz="900">
              <a:latin typeface="Montserrat"/>
              <a:cs typeface="Montserra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9977" y="3277615"/>
            <a:ext cx="172085" cy="17208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20490" y="3277361"/>
            <a:ext cx="933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FFFFFF"/>
                </a:solidFill>
                <a:latin typeface="Montserrat"/>
                <a:cs typeface="Montserrat"/>
                <a:hlinkClick r:id="rId5" action="ppaction://hlinksldjump"/>
              </a:rPr>
              <a:t>3</a:t>
            </a:r>
            <a:endParaRPr sz="900">
              <a:latin typeface="Montserrat"/>
              <a:cs typeface="Montserra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66872" y="2373757"/>
            <a:ext cx="172085" cy="17208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207257" y="2373248"/>
            <a:ext cx="1047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FFFFFF"/>
                </a:solidFill>
                <a:latin typeface="Montserrat"/>
                <a:cs typeface="Montserrat"/>
                <a:hlinkClick r:id="rId5" action="ppaction://hlinksldjump"/>
              </a:rPr>
              <a:t>4</a:t>
            </a:r>
            <a:endParaRPr sz="900">
              <a:latin typeface="Montserrat"/>
              <a:cs typeface="Montserra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71411" y="2797048"/>
            <a:ext cx="172085" cy="17208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502654" y="2800858"/>
            <a:ext cx="1047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FFFFFF"/>
                </a:solidFill>
                <a:latin typeface="Montserrat"/>
                <a:cs typeface="Montserrat"/>
                <a:hlinkClick r:id="rId8" action="ppaction://hlinksldjump"/>
              </a:rPr>
              <a:t>4</a:t>
            </a:r>
            <a:endParaRPr sz="900">
              <a:latin typeface="Montserrat"/>
              <a:cs typeface="Montserra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18834" y="3993134"/>
            <a:ext cx="172085" cy="17208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459473" y="3997197"/>
            <a:ext cx="96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FFFFFF"/>
                </a:solidFill>
                <a:latin typeface="Montserrat"/>
                <a:cs typeface="Montserrat"/>
                <a:hlinkClick r:id="rId10" action="ppaction://hlinksldjump"/>
              </a:rPr>
              <a:t>7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02453" y="2951226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20" h="172085">
                <a:moveTo>
                  <a:pt x="86106" y="0"/>
                </a:moveTo>
                <a:lnTo>
                  <a:pt x="52613" y="6754"/>
                </a:lnTo>
                <a:lnTo>
                  <a:pt x="25241" y="25177"/>
                </a:lnTo>
                <a:lnTo>
                  <a:pt x="6774" y="52506"/>
                </a:lnTo>
                <a:lnTo>
                  <a:pt x="0" y="85978"/>
                </a:lnTo>
                <a:lnTo>
                  <a:pt x="6774" y="119471"/>
                </a:lnTo>
                <a:lnTo>
                  <a:pt x="25241" y="146843"/>
                </a:lnTo>
                <a:lnTo>
                  <a:pt x="52613" y="165310"/>
                </a:lnTo>
                <a:lnTo>
                  <a:pt x="86106" y="172085"/>
                </a:lnTo>
                <a:lnTo>
                  <a:pt x="119598" y="165310"/>
                </a:lnTo>
                <a:lnTo>
                  <a:pt x="146970" y="146843"/>
                </a:lnTo>
                <a:lnTo>
                  <a:pt x="165437" y="119471"/>
                </a:lnTo>
                <a:lnTo>
                  <a:pt x="172212" y="85978"/>
                </a:lnTo>
                <a:lnTo>
                  <a:pt x="165437" y="52506"/>
                </a:lnTo>
                <a:lnTo>
                  <a:pt x="146970" y="25177"/>
                </a:lnTo>
                <a:lnTo>
                  <a:pt x="119598" y="6754"/>
                </a:lnTo>
                <a:lnTo>
                  <a:pt x="86106" y="0"/>
                </a:lnTo>
                <a:close/>
              </a:path>
            </a:pathLst>
          </a:custGeom>
          <a:solidFill>
            <a:srgbClr val="4BA9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938776" y="2950845"/>
            <a:ext cx="98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FFFFFF"/>
                </a:solidFill>
                <a:latin typeface="Montserrat"/>
                <a:cs typeface="Montserrat"/>
                <a:hlinkClick r:id="rId11" action="ppaction://hlinksldjump"/>
              </a:rPr>
              <a:t>6</a:t>
            </a:r>
            <a:endParaRPr sz="900">
              <a:latin typeface="Montserrat"/>
              <a:cs typeface="Montserra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59350" y="2319908"/>
            <a:ext cx="172085" cy="17208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999735" y="2323591"/>
            <a:ext cx="93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FFFFFF"/>
                </a:solidFill>
                <a:latin typeface="Montserrat"/>
                <a:cs typeface="Montserrat"/>
                <a:hlinkClick r:id="rId13" action="ppaction://hlinksldjump"/>
              </a:rPr>
              <a:t>5</a:t>
            </a:r>
            <a:endParaRPr sz="900">
              <a:latin typeface="Montserrat"/>
              <a:cs typeface="Montserra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93992" y="1664080"/>
            <a:ext cx="172085" cy="17208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315836" y="1667383"/>
            <a:ext cx="1009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FFFFFF"/>
                </a:solidFill>
                <a:latin typeface="Montserrat"/>
                <a:cs typeface="Montserrat"/>
                <a:hlinkClick r:id="rId15" action="ppaction://hlinksldjump"/>
              </a:rPr>
              <a:t>8</a:t>
            </a:r>
            <a:endParaRPr sz="900">
              <a:latin typeface="Montserrat"/>
              <a:cs typeface="Montserra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184138" y="2350516"/>
            <a:ext cx="172085" cy="17208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206997" y="2347976"/>
            <a:ext cx="98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FFFFFF"/>
                </a:solidFill>
                <a:latin typeface="Montserrat"/>
                <a:cs typeface="Montserrat"/>
                <a:hlinkClick r:id="rId17" action="ppaction://hlinksldjump"/>
              </a:rPr>
              <a:t>9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76927" y="6718198"/>
            <a:ext cx="205232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Document</a:t>
            </a:r>
            <a:r>
              <a:rPr dirty="0" sz="600" spc="10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non</a:t>
            </a:r>
            <a:r>
              <a:rPr dirty="0" sz="600" spc="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contractuel</a:t>
            </a:r>
            <a:r>
              <a:rPr dirty="0" sz="600" spc="20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–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strictement</a:t>
            </a: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confidentiel</a:t>
            </a:r>
            <a:endParaRPr sz="600">
              <a:latin typeface="Montserrat Light"/>
              <a:cs typeface="Montserrat Ligh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03297" y="1615566"/>
            <a:ext cx="6170930" cy="1664970"/>
            <a:chOff x="2503297" y="1615566"/>
            <a:chExt cx="6170930" cy="1664970"/>
          </a:xfrm>
        </p:grpSpPr>
        <p:sp>
          <p:nvSpPr>
            <p:cNvPr id="26" name="object 26"/>
            <p:cNvSpPr/>
            <p:nvPr/>
          </p:nvSpPr>
          <p:spPr>
            <a:xfrm>
              <a:off x="8303260" y="1615566"/>
              <a:ext cx="370840" cy="370840"/>
            </a:xfrm>
            <a:custGeom>
              <a:avLst/>
              <a:gdLst/>
              <a:ahLst/>
              <a:cxnLst/>
              <a:rect l="l" t="t" r="r" b="b"/>
              <a:pathLst>
                <a:path w="370840" h="370839">
                  <a:moveTo>
                    <a:pt x="185420" y="0"/>
                  </a:moveTo>
                  <a:lnTo>
                    <a:pt x="136098" y="6626"/>
                  </a:lnTo>
                  <a:lnTo>
                    <a:pt x="91797" y="25324"/>
                  </a:lnTo>
                  <a:lnTo>
                    <a:pt x="54276" y="54324"/>
                  </a:lnTo>
                  <a:lnTo>
                    <a:pt x="25296" y="91853"/>
                  </a:lnTo>
                  <a:lnTo>
                    <a:pt x="6617" y="136142"/>
                  </a:lnTo>
                  <a:lnTo>
                    <a:pt x="0" y="185420"/>
                  </a:lnTo>
                  <a:lnTo>
                    <a:pt x="6617" y="234741"/>
                  </a:lnTo>
                  <a:lnTo>
                    <a:pt x="25296" y="279042"/>
                  </a:lnTo>
                  <a:lnTo>
                    <a:pt x="54276" y="316563"/>
                  </a:lnTo>
                  <a:lnTo>
                    <a:pt x="91797" y="345543"/>
                  </a:lnTo>
                  <a:lnTo>
                    <a:pt x="136098" y="364222"/>
                  </a:lnTo>
                  <a:lnTo>
                    <a:pt x="185420" y="370840"/>
                  </a:lnTo>
                  <a:lnTo>
                    <a:pt x="234697" y="364222"/>
                  </a:lnTo>
                  <a:lnTo>
                    <a:pt x="278986" y="345543"/>
                  </a:lnTo>
                  <a:lnTo>
                    <a:pt x="316515" y="316563"/>
                  </a:lnTo>
                  <a:lnTo>
                    <a:pt x="345515" y="279042"/>
                  </a:lnTo>
                  <a:lnTo>
                    <a:pt x="364213" y="234741"/>
                  </a:lnTo>
                  <a:lnTo>
                    <a:pt x="370840" y="185420"/>
                  </a:lnTo>
                  <a:lnTo>
                    <a:pt x="364213" y="136142"/>
                  </a:lnTo>
                  <a:lnTo>
                    <a:pt x="345515" y="91853"/>
                  </a:lnTo>
                  <a:lnTo>
                    <a:pt x="316515" y="54324"/>
                  </a:lnTo>
                  <a:lnTo>
                    <a:pt x="278986" y="25324"/>
                  </a:lnTo>
                  <a:lnTo>
                    <a:pt x="234697" y="6626"/>
                  </a:lnTo>
                  <a:lnTo>
                    <a:pt x="185420" y="0"/>
                  </a:lnTo>
                  <a:close/>
                </a:path>
              </a:pathLst>
            </a:custGeom>
            <a:solidFill>
              <a:srgbClr val="1728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Image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79079" y="1656930"/>
              <a:ext cx="173939" cy="24895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303260" y="2290063"/>
              <a:ext cx="370840" cy="370840"/>
            </a:xfrm>
            <a:custGeom>
              <a:avLst/>
              <a:gdLst/>
              <a:ahLst/>
              <a:cxnLst/>
              <a:rect l="l" t="t" r="r" b="b"/>
              <a:pathLst>
                <a:path w="370840" h="370839">
                  <a:moveTo>
                    <a:pt x="185420" y="0"/>
                  </a:moveTo>
                  <a:lnTo>
                    <a:pt x="136098" y="6626"/>
                  </a:lnTo>
                  <a:lnTo>
                    <a:pt x="91797" y="25324"/>
                  </a:lnTo>
                  <a:lnTo>
                    <a:pt x="54276" y="54324"/>
                  </a:lnTo>
                  <a:lnTo>
                    <a:pt x="25296" y="91853"/>
                  </a:lnTo>
                  <a:lnTo>
                    <a:pt x="6617" y="136142"/>
                  </a:lnTo>
                  <a:lnTo>
                    <a:pt x="0" y="185420"/>
                  </a:lnTo>
                  <a:lnTo>
                    <a:pt x="6617" y="234741"/>
                  </a:lnTo>
                  <a:lnTo>
                    <a:pt x="25296" y="279042"/>
                  </a:lnTo>
                  <a:lnTo>
                    <a:pt x="54276" y="316563"/>
                  </a:lnTo>
                  <a:lnTo>
                    <a:pt x="91797" y="345543"/>
                  </a:lnTo>
                  <a:lnTo>
                    <a:pt x="136098" y="364222"/>
                  </a:lnTo>
                  <a:lnTo>
                    <a:pt x="185420" y="370839"/>
                  </a:lnTo>
                  <a:lnTo>
                    <a:pt x="234697" y="364222"/>
                  </a:lnTo>
                  <a:lnTo>
                    <a:pt x="278986" y="345543"/>
                  </a:lnTo>
                  <a:lnTo>
                    <a:pt x="316515" y="316563"/>
                  </a:lnTo>
                  <a:lnTo>
                    <a:pt x="345515" y="279042"/>
                  </a:lnTo>
                  <a:lnTo>
                    <a:pt x="364213" y="234741"/>
                  </a:lnTo>
                  <a:lnTo>
                    <a:pt x="370840" y="185420"/>
                  </a:lnTo>
                  <a:lnTo>
                    <a:pt x="364213" y="136142"/>
                  </a:lnTo>
                  <a:lnTo>
                    <a:pt x="345515" y="91853"/>
                  </a:lnTo>
                  <a:lnTo>
                    <a:pt x="316515" y="54324"/>
                  </a:lnTo>
                  <a:lnTo>
                    <a:pt x="278986" y="25324"/>
                  </a:lnTo>
                  <a:lnTo>
                    <a:pt x="234697" y="6626"/>
                  </a:lnTo>
                  <a:lnTo>
                    <a:pt x="185420" y="0"/>
                  </a:lnTo>
                  <a:close/>
                </a:path>
              </a:pathLst>
            </a:custGeom>
            <a:solidFill>
              <a:srgbClr val="4BA9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Image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94192" y="2353183"/>
              <a:ext cx="184099" cy="2413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303260" y="2909188"/>
              <a:ext cx="370840" cy="370840"/>
            </a:xfrm>
            <a:custGeom>
              <a:avLst/>
              <a:gdLst/>
              <a:ahLst/>
              <a:cxnLst/>
              <a:rect l="l" t="t" r="r" b="b"/>
              <a:pathLst>
                <a:path w="370840" h="370839">
                  <a:moveTo>
                    <a:pt x="185420" y="0"/>
                  </a:moveTo>
                  <a:lnTo>
                    <a:pt x="136098" y="6626"/>
                  </a:lnTo>
                  <a:lnTo>
                    <a:pt x="91797" y="25324"/>
                  </a:lnTo>
                  <a:lnTo>
                    <a:pt x="54276" y="54324"/>
                  </a:lnTo>
                  <a:lnTo>
                    <a:pt x="25296" y="91853"/>
                  </a:lnTo>
                  <a:lnTo>
                    <a:pt x="6617" y="136142"/>
                  </a:lnTo>
                  <a:lnTo>
                    <a:pt x="0" y="185420"/>
                  </a:lnTo>
                  <a:lnTo>
                    <a:pt x="6617" y="234697"/>
                  </a:lnTo>
                  <a:lnTo>
                    <a:pt x="25296" y="278986"/>
                  </a:lnTo>
                  <a:lnTo>
                    <a:pt x="54276" y="316515"/>
                  </a:lnTo>
                  <a:lnTo>
                    <a:pt x="91797" y="345515"/>
                  </a:lnTo>
                  <a:lnTo>
                    <a:pt x="136098" y="364213"/>
                  </a:lnTo>
                  <a:lnTo>
                    <a:pt x="185420" y="370839"/>
                  </a:lnTo>
                  <a:lnTo>
                    <a:pt x="234697" y="364213"/>
                  </a:lnTo>
                  <a:lnTo>
                    <a:pt x="278986" y="345515"/>
                  </a:lnTo>
                  <a:lnTo>
                    <a:pt x="316515" y="316515"/>
                  </a:lnTo>
                  <a:lnTo>
                    <a:pt x="345515" y="278986"/>
                  </a:lnTo>
                  <a:lnTo>
                    <a:pt x="364213" y="234697"/>
                  </a:lnTo>
                  <a:lnTo>
                    <a:pt x="370840" y="185420"/>
                  </a:lnTo>
                  <a:lnTo>
                    <a:pt x="364213" y="136142"/>
                  </a:lnTo>
                  <a:lnTo>
                    <a:pt x="345515" y="91853"/>
                  </a:lnTo>
                  <a:lnTo>
                    <a:pt x="316515" y="54324"/>
                  </a:lnTo>
                  <a:lnTo>
                    <a:pt x="278986" y="25324"/>
                  </a:lnTo>
                  <a:lnTo>
                    <a:pt x="234697" y="6626"/>
                  </a:lnTo>
                  <a:lnTo>
                    <a:pt x="185420" y="0"/>
                  </a:lnTo>
                  <a:close/>
                </a:path>
              </a:pathLst>
            </a:custGeom>
            <a:solidFill>
              <a:srgbClr val="ACD9D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Image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79460" y="2974441"/>
              <a:ext cx="216395" cy="21414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03297" y="1951407"/>
              <a:ext cx="167844" cy="167842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8797543" y="1734439"/>
            <a:ext cx="4914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 b="1">
                <a:solidFill>
                  <a:srgbClr val="122942"/>
                </a:solidFill>
                <a:latin typeface="Montserrat"/>
                <a:cs typeface="Montserrat"/>
              </a:rPr>
              <a:t>AFFICHAGE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97543" y="2392502"/>
            <a:ext cx="58039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 b="1">
                <a:solidFill>
                  <a:srgbClr val="122942"/>
                </a:solidFill>
                <a:latin typeface="Montserrat"/>
                <a:cs typeface="Montserrat"/>
              </a:rPr>
              <a:t>EVÉNEMENTS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97543" y="3051428"/>
            <a:ext cx="6864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 b="1">
                <a:solidFill>
                  <a:srgbClr val="122942"/>
                </a:solidFill>
                <a:latin typeface="Montserrat"/>
                <a:cs typeface="Montserrat"/>
              </a:rPr>
              <a:t>POP-</a:t>
            </a:r>
            <a:r>
              <a:rPr dirty="0" sz="600" b="1">
                <a:solidFill>
                  <a:srgbClr val="122942"/>
                </a:solidFill>
                <a:latin typeface="Montserrat"/>
                <a:cs typeface="Montserrat"/>
              </a:rPr>
              <a:t>UP</a:t>
            </a:r>
            <a:r>
              <a:rPr dirty="0" sz="600" spc="1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 spc="-10" b="1">
                <a:solidFill>
                  <a:srgbClr val="122942"/>
                </a:solidFill>
                <a:latin typeface="Montserrat"/>
                <a:cs typeface="Montserrat"/>
              </a:rPr>
              <a:t>STORES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43048" y="1946909"/>
            <a:ext cx="70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FFFFFF"/>
                </a:solidFill>
                <a:latin typeface="Montserrat"/>
                <a:cs typeface="Montserrat"/>
                <a:hlinkClick r:id="rId22" action="ppaction://hlinksldjump"/>
              </a:rPr>
              <a:t>1</a:t>
            </a:r>
            <a:endParaRPr sz="900">
              <a:latin typeface="Montserrat"/>
              <a:cs typeface="Montserra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647693" y="1461382"/>
            <a:ext cx="3784600" cy="2704465"/>
            <a:chOff x="1647693" y="1461382"/>
            <a:chExt cx="3784600" cy="2704465"/>
          </a:xfrm>
        </p:grpSpPr>
        <p:sp>
          <p:nvSpPr>
            <p:cNvPr id="38" name="object 38"/>
            <p:cNvSpPr/>
            <p:nvPr/>
          </p:nvSpPr>
          <p:spPr>
            <a:xfrm>
              <a:off x="1651821" y="1465510"/>
              <a:ext cx="479425" cy="368935"/>
            </a:xfrm>
            <a:custGeom>
              <a:avLst/>
              <a:gdLst/>
              <a:ahLst/>
              <a:cxnLst/>
              <a:rect l="l" t="t" r="r" b="b"/>
              <a:pathLst>
                <a:path w="479425" h="368935">
                  <a:moveTo>
                    <a:pt x="474970" y="945"/>
                  </a:moveTo>
                  <a:lnTo>
                    <a:pt x="474971" y="368342"/>
                  </a:lnTo>
                  <a:lnTo>
                    <a:pt x="362751" y="368342"/>
                  </a:lnTo>
                  <a:lnTo>
                    <a:pt x="362751" y="112684"/>
                  </a:lnTo>
                  <a:lnTo>
                    <a:pt x="118984" y="112684"/>
                  </a:lnTo>
                  <a:lnTo>
                    <a:pt x="118984" y="368341"/>
                  </a:lnTo>
                  <a:lnTo>
                    <a:pt x="0" y="368341"/>
                  </a:lnTo>
                  <a:lnTo>
                    <a:pt x="0" y="958"/>
                  </a:lnTo>
                </a:path>
                <a:path w="479425" h="368935">
                  <a:moveTo>
                    <a:pt x="4843" y="958"/>
                  </a:moveTo>
                  <a:lnTo>
                    <a:pt x="118984" y="112684"/>
                  </a:lnTo>
                </a:path>
                <a:path w="479425" h="368935">
                  <a:moveTo>
                    <a:pt x="362751" y="112684"/>
                  </a:moveTo>
                  <a:lnTo>
                    <a:pt x="362751" y="112684"/>
                  </a:lnTo>
                  <a:lnTo>
                    <a:pt x="478838" y="0"/>
                  </a:lnTo>
                </a:path>
                <a:path w="479425" h="368935">
                  <a:moveTo>
                    <a:pt x="118984" y="368341"/>
                  </a:moveTo>
                  <a:lnTo>
                    <a:pt x="118984" y="368341"/>
                  </a:lnTo>
                  <a:lnTo>
                    <a:pt x="362751" y="368342"/>
                  </a:lnTo>
                </a:path>
              </a:pathLst>
            </a:custGeom>
            <a:ln w="7661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93761" y="2313070"/>
              <a:ext cx="415824" cy="40516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506006" y="2362200"/>
              <a:ext cx="89535" cy="673100"/>
            </a:xfrm>
            <a:custGeom>
              <a:avLst/>
              <a:gdLst/>
              <a:ahLst/>
              <a:cxnLst/>
              <a:rect l="l" t="t" r="r" b="b"/>
              <a:pathLst>
                <a:path w="89535" h="673100">
                  <a:moveTo>
                    <a:pt x="84534" y="667330"/>
                  </a:moveTo>
                  <a:lnTo>
                    <a:pt x="4748" y="667330"/>
                  </a:lnTo>
                  <a:lnTo>
                    <a:pt x="4748" y="671176"/>
                  </a:lnTo>
                  <a:lnTo>
                    <a:pt x="3799" y="673100"/>
                  </a:lnTo>
                  <a:lnTo>
                    <a:pt x="86434" y="673100"/>
                  </a:lnTo>
                  <a:lnTo>
                    <a:pt x="84534" y="671177"/>
                  </a:lnTo>
                  <a:lnTo>
                    <a:pt x="84534" y="667330"/>
                  </a:lnTo>
                  <a:close/>
                </a:path>
                <a:path w="89535" h="673100">
                  <a:moveTo>
                    <a:pt x="88334" y="639444"/>
                  </a:moveTo>
                  <a:lnTo>
                    <a:pt x="949" y="639444"/>
                  </a:lnTo>
                  <a:lnTo>
                    <a:pt x="0" y="640405"/>
                  </a:lnTo>
                  <a:lnTo>
                    <a:pt x="0" y="667330"/>
                  </a:lnTo>
                  <a:lnTo>
                    <a:pt x="4748" y="667330"/>
                  </a:lnTo>
                  <a:lnTo>
                    <a:pt x="4748" y="644251"/>
                  </a:lnTo>
                  <a:lnTo>
                    <a:pt x="89284" y="644252"/>
                  </a:lnTo>
                  <a:lnTo>
                    <a:pt x="89284" y="640406"/>
                  </a:lnTo>
                  <a:lnTo>
                    <a:pt x="88334" y="640406"/>
                  </a:lnTo>
                  <a:lnTo>
                    <a:pt x="88334" y="639444"/>
                  </a:lnTo>
                  <a:close/>
                </a:path>
                <a:path w="89535" h="673100">
                  <a:moveTo>
                    <a:pt x="89284" y="644252"/>
                  </a:moveTo>
                  <a:lnTo>
                    <a:pt x="84534" y="644252"/>
                  </a:lnTo>
                  <a:lnTo>
                    <a:pt x="84534" y="667330"/>
                  </a:lnTo>
                  <a:lnTo>
                    <a:pt x="89284" y="667330"/>
                  </a:lnTo>
                  <a:lnTo>
                    <a:pt x="89284" y="644252"/>
                  </a:lnTo>
                  <a:close/>
                </a:path>
                <a:path w="89535" h="673100">
                  <a:moveTo>
                    <a:pt x="83585" y="493282"/>
                  </a:moveTo>
                  <a:lnTo>
                    <a:pt x="5699" y="493282"/>
                  </a:lnTo>
                  <a:lnTo>
                    <a:pt x="4748" y="494242"/>
                  </a:lnTo>
                  <a:lnTo>
                    <a:pt x="4748" y="496163"/>
                  </a:lnTo>
                  <a:lnTo>
                    <a:pt x="10448" y="516359"/>
                  </a:lnTo>
                  <a:lnTo>
                    <a:pt x="4905" y="618288"/>
                  </a:lnTo>
                  <a:lnTo>
                    <a:pt x="4801" y="620212"/>
                  </a:lnTo>
                  <a:lnTo>
                    <a:pt x="4748" y="639444"/>
                  </a:lnTo>
                  <a:lnTo>
                    <a:pt x="9499" y="639444"/>
                  </a:lnTo>
                  <a:lnTo>
                    <a:pt x="9499" y="623096"/>
                  </a:lnTo>
                  <a:lnTo>
                    <a:pt x="84534" y="623096"/>
                  </a:lnTo>
                  <a:lnTo>
                    <a:pt x="84412" y="618289"/>
                  </a:lnTo>
                  <a:lnTo>
                    <a:pt x="9499" y="618288"/>
                  </a:lnTo>
                  <a:lnTo>
                    <a:pt x="15142" y="519241"/>
                  </a:lnTo>
                  <a:lnTo>
                    <a:pt x="15197" y="518280"/>
                  </a:lnTo>
                  <a:lnTo>
                    <a:pt x="78069" y="518280"/>
                  </a:lnTo>
                  <a:lnTo>
                    <a:pt x="77947" y="516359"/>
                  </a:lnTo>
                  <a:lnTo>
                    <a:pt x="77886" y="515399"/>
                  </a:lnTo>
                  <a:lnTo>
                    <a:pt x="78882" y="512517"/>
                  </a:lnTo>
                  <a:lnTo>
                    <a:pt x="15197" y="512517"/>
                  </a:lnTo>
                  <a:lnTo>
                    <a:pt x="10448" y="498084"/>
                  </a:lnTo>
                  <a:lnTo>
                    <a:pt x="83870" y="498084"/>
                  </a:lnTo>
                  <a:lnTo>
                    <a:pt x="84534" y="496163"/>
                  </a:lnTo>
                  <a:lnTo>
                    <a:pt x="84534" y="495203"/>
                  </a:lnTo>
                  <a:lnTo>
                    <a:pt x="83585" y="494242"/>
                  </a:lnTo>
                  <a:lnTo>
                    <a:pt x="83585" y="493282"/>
                  </a:lnTo>
                  <a:close/>
                </a:path>
                <a:path w="89535" h="673100">
                  <a:moveTo>
                    <a:pt x="84534" y="623096"/>
                  </a:moveTo>
                  <a:lnTo>
                    <a:pt x="79785" y="623096"/>
                  </a:lnTo>
                  <a:lnTo>
                    <a:pt x="79785" y="639444"/>
                  </a:lnTo>
                  <a:lnTo>
                    <a:pt x="84534" y="639444"/>
                  </a:lnTo>
                  <a:lnTo>
                    <a:pt x="84534" y="623096"/>
                  </a:lnTo>
                  <a:close/>
                </a:path>
                <a:path w="89535" h="673100">
                  <a:moveTo>
                    <a:pt x="78069" y="518280"/>
                  </a:moveTo>
                  <a:lnTo>
                    <a:pt x="73137" y="518280"/>
                  </a:lnTo>
                  <a:lnTo>
                    <a:pt x="73137" y="519241"/>
                  </a:lnTo>
                  <a:lnTo>
                    <a:pt x="74087" y="519241"/>
                  </a:lnTo>
                  <a:lnTo>
                    <a:pt x="74087" y="532701"/>
                  </a:lnTo>
                  <a:lnTo>
                    <a:pt x="79785" y="618289"/>
                  </a:lnTo>
                  <a:lnTo>
                    <a:pt x="84412" y="618289"/>
                  </a:lnTo>
                  <a:lnTo>
                    <a:pt x="78130" y="519241"/>
                  </a:lnTo>
                  <a:lnTo>
                    <a:pt x="78069" y="518280"/>
                  </a:lnTo>
                  <a:close/>
                </a:path>
                <a:path w="89535" h="673100">
                  <a:moveTo>
                    <a:pt x="83870" y="498084"/>
                  </a:moveTo>
                  <a:lnTo>
                    <a:pt x="78836" y="498084"/>
                  </a:lnTo>
                  <a:lnTo>
                    <a:pt x="78836" y="499045"/>
                  </a:lnTo>
                  <a:lnTo>
                    <a:pt x="77886" y="499045"/>
                  </a:lnTo>
                  <a:lnTo>
                    <a:pt x="77886" y="501939"/>
                  </a:lnTo>
                  <a:lnTo>
                    <a:pt x="76935" y="501939"/>
                  </a:lnTo>
                  <a:lnTo>
                    <a:pt x="76935" y="504820"/>
                  </a:lnTo>
                  <a:lnTo>
                    <a:pt x="75986" y="505781"/>
                  </a:lnTo>
                  <a:lnTo>
                    <a:pt x="75986" y="507702"/>
                  </a:lnTo>
                  <a:lnTo>
                    <a:pt x="75036" y="508662"/>
                  </a:lnTo>
                  <a:lnTo>
                    <a:pt x="75036" y="511557"/>
                  </a:lnTo>
                  <a:lnTo>
                    <a:pt x="74087" y="511557"/>
                  </a:lnTo>
                  <a:lnTo>
                    <a:pt x="74087" y="512517"/>
                  </a:lnTo>
                  <a:lnTo>
                    <a:pt x="78882" y="512517"/>
                  </a:lnTo>
                  <a:lnTo>
                    <a:pt x="83870" y="498084"/>
                  </a:lnTo>
                  <a:close/>
                </a:path>
                <a:path w="89535" h="673100">
                  <a:moveTo>
                    <a:pt x="48061" y="0"/>
                  </a:moveTo>
                  <a:lnTo>
                    <a:pt x="40362" y="0"/>
                  </a:lnTo>
                  <a:lnTo>
                    <a:pt x="26595" y="55755"/>
                  </a:lnTo>
                  <a:lnTo>
                    <a:pt x="25645" y="55755"/>
                  </a:lnTo>
                  <a:lnTo>
                    <a:pt x="10481" y="492321"/>
                  </a:lnTo>
                  <a:lnTo>
                    <a:pt x="10448" y="493282"/>
                  </a:lnTo>
                  <a:lnTo>
                    <a:pt x="78836" y="493282"/>
                  </a:lnTo>
                  <a:lnTo>
                    <a:pt x="78800" y="492321"/>
                  </a:lnTo>
                  <a:lnTo>
                    <a:pt x="15197" y="492321"/>
                  </a:lnTo>
                  <a:lnTo>
                    <a:pt x="30394" y="58637"/>
                  </a:lnTo>
                  <a:lnTo>
                    <a:pt x="62795" y="58637"/>
                  </a:lnTo>
                  <a:lnTo>
                    <a:pt x="62688" y="55756"/>
                  </a:lnTo>
                  <a:lnTo>
                    <a:pt x="62184" y="53835"/>
                  </a:lnTo>
                  <a:lnTo>
                    <a:pt x="31344" y="53834"/>
                  </a:lnTo>
                  <a:lnTo>
                    <a:pt x="44641" y="3825"/>
                  </a:lnTo>
                  <a:lnTo>
                    <a:pt x="49064" y="3825"/>
                  </a:lnTo>
                  <a:lnTo>
                    <a:pt x="48061" y="0"/>
                  </a:lnTo>
                  <a:close/>
                </a:path>
                <a:path w="89535" h="673100">
                  <a:moveTo>
                    <a:pt x="62795" y="58637"/>
                  </a:moveTo>
                  <a:lnTo>
                    <a:pt x="57939" y="58637"/>
                  </a:lnTo>
                  <a:lnTo>
                    <a:pt x="57939" y="66334"/>
                  </a:lnTo>
                  <a:lnTo>
                    <a:pt x="58889" y="66334"/>
                  </a:lnTo>
                  <a:lnTo>
                    <a:pt x="58889" y="73070"/>
                  </a:lnTo>
                  <a:lnTo>
                    <a:pt x="73137" y="492321"/>
                  </a:lnTo>
                  <a:lnTo>
                    <a:pt x="78800" y="492321"/>
                  </a:lnTo>
                  <a:lnTo>
                    <a:pt x="62795" y="58637"/>
                  </a:lnTo>
                  <a:close/>
                </a:path>
                <a:path w="89535" h="673100">
                  <a:moveTo>
                    <a:pt x="49064" y="3825"/>
                  </a:moveTo>
                  <a:lnTo>
                    <a:pt x="44641" y="3825"/>
                  </a:lnTo>
                  <a:lnTo>
                    <a:pt x="44641" y="5758"/>
                  </a:lnTo>
                  <a:lnTo>
                    <a:pt x="45592" y="6719"/>
                  </a:lnTo>
                  <a:lnTo>
                    <a:pt x="45592" y="9600"/>
                  </a:lnTo>
                  <a:lnTo>
                    <a:pt x="46541" y="10561"/>
                  </a:lnTo>
                  <a:lnTo>
                    <a:pt x="46541" y="13442"/>
                  </a:lnTo>
                  <a:lnTo>
                    <a:pt x="47491" y="14403"/>
                  </a:lnTo>
                  <a:lnTo>
                    <a:pt x="47491" y="17297"/>
                  </a:lnTo>
                  <a:lnTo>
                    <a:pt x="48440" y="18258"/>
                  </a:lnTo>
                  <a:lnTo>
                    <a:pt x="48440" y="20179"/>
                  </a:lnTo>
                  <a:lnTo>
                    <a:pt x="49391" y="21139"/>
                  </a:lnTo>
                  <a:lnTo>
                    <a:pt x="49391" y="24981"/>
                  </a:lnTo>
                  <a:lnTo>
                    <a:pt x="50341" y="25942"/>
                  </a:lnTo>
                  <a:lnTo>
                    <a:pt x="50341" y="27875"/>
                  </a:lnTo>
                  <a:lnTo>
                    <a:pt x="51290" y="28836"/>
                  </a:lnTo>
                  <a:lnTo>
                    <a:pt x="51290" y="31717"/>
                  </a:lnTo>
                  <a:lnTo>
                    <a:pt x="52240" y="32678"/>
                  </a:lnTo>
                  <a:lnTo>
                    <a:pt x="52240" y="35559"/>
                  </a:lnTo>
                  <a:lnTo>
                    <a:pt x="53191" y="35559"/>
                  </a:lnTo>
                  <a:lnTo>
                    <a:pt x="53191" y="39414"/>
                  </a:lnTo>
                  <a:lnTo>
                    <a:pt x="56989" y="53834"/>
                  </a:lnTo>
                  <a:lnTo>
                    <a:pt x="62184" y="53835"/>
                  </a:lnTo>
                  <a:lnTo>
                    <a:pt x="49064" y="3825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67616" y="3034367"/>
              <a:ext cx="564302" cy="24256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29457" y="2769488"/>
              <a:ext cx="566165" cy="73282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537460" y="1597913"/>
              <a:ext cx="142240" cy="148590"/>
            </a:xfrm>
            <a:custGeom>
              <a:avLst/>
              <a:gdLst/>
              <a:ahLst/>
              <a:cxnLst/>
              <a:rect l="l" t="t" r="r" b="b"/>
              <a:pathLst>
                <a:path w="142239" h="148589">
                  <a:moveTo>
                    <a:pt x="71119" y="0"/>
                  </a:moveTo>
                  <a:lnTo>
                    <a:pt x="43398" y="5840"/>
                  </a:lnTo>
                  <a:lnTo>
                    <a:pt x="20796" y="21764"/>
                  </a:lnTo>
                  <a:lnTo>
                    <a:pt x="5576" y="45380"/>
                  </a:lnTo>
                  <a:lnTo>
                    <a:pt x="0" y="74295"/>
                  </a:lnTo>
                  <a:lnTo>
                    <a:pt x="5576" y="103209"/>
                  </a:lnTo>
                  <a:lnTo>
                    <a:pt x="20796" y="126825"/>
                  </a:lnTo>
                  <a:lnTo>
                    <a:pt x="43398" y="142749"/>
                  </a:lnTo>
                  <a:lnTo>
                    <a:pt x="71119" y="148589"/>
                  </a:lnTo>
                  <a:lnTo>
                    <a:pt x="98788" y="142749"/>
                  </a:lnTo>
                  <a:lnTo>
                    <a:pt x="121396" y="126825"/>
                  </a:lnTo>
                  <a:lnTo>
                    <a:pt x="136646" y="103209"/>
                  </a:lnTo>
                  <a:lnTo>
                    <a:pt x="142239" y="74295"/>
                  </a:lnTo>
                  <a:lnTo>
                    <a:pt x="136646" y="45380"/>
                  </a:lnTo>
                  <a:lnTo>
                    <a:pt x="121396" y="21764"/>
                  </a:lnTo>
                  <a:lnTo>
                    <a:pt x="98788" y="5840"/>
                  </a:lnTo>
                  <a:lnTo>
                    <a:pt x="71119" y="0"/>
                  </a:lnTo>
                  <a:close/>
                </a:path>
              </a:pathLst>
            </a:custGeom>
            <a:solidFill>
              <a:srgbClr val="4BA9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382010" y="1832863"/>
              <a:ext cx="142239" cy="14858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026410" y="4017263"/>
              <a:ext cx="142240" cy="148590"/>
            </a:xfrm>
            <a:custGeom>
              <a:avLst/>
              <a:gdLst/>
              <a:ahLst/>
              <a:cxnLst/>
              <a:rect l="l" t="t" r="r" b="b"/>
              <a:pathLst>
                <a:path w="142239" h="148589">
                  <a:moveTo>
                    <a:pt x="71119" y="0"/>
                  </a:moveTo>
                  <a:lnTo>
                    <a:pt x="43398" y="5840"/>
                  </a:lnTo>
                  <a:lnTo>
                    <a:pt x="20796" y="21764"/>
                  </a:lnTo>
                  <a:lnTo>
                    <a:pt x="5576" y="45380"/>
                  </a:lnTo>
                  <a:lnTo>
                    <a:pt x="0" y="74294"/>
                  </a:lnTo>
                  <a:lnTo>
                    <a:pt x="5576" y="103209"/>
                  </a:lnTo>
                  <a:lnTo>
                    <a:pt x="20796" y="126825"/>
                  </a:lnTo>
                  <a:lnTo>
                    <a:pt x="43398" y="142749"/>
                  </a:lnTo>
                  <a:lnTo>
                    <a:pt x="71119" y="148590"/>
                  </a:lnTo>
                  <a:lnTo>
                    <a:pt x="98788" y="142749"/>
                  </a:lnTo>
                  <a:lnTo>
                    <a:pt x="121396" y="126825"/>
                  </a:lnTo>
                  <a:lnTo>
                    <a:pt x="136646" y="103209"/>
                  </a:lnTo>
                  <a:lnTo>
                    <a:pt x="142239" y="74294"/>
                  </a:lnTo>
                  <a:lnTo>
                    <a:pt x="136646" y="45380"/>
                  </a:lnTo>
                  <a:lnTo>
                    <a:pt x="121396" y="21764"/>
                  </a:lnTo>
                  <a:lnTo>
                    <a:pt x="98788" y="5840"/>
                  </a:lnTo>
                  <a:lnTo>
                    <a:pt x="71119" y="0"/>
                  </a:lnTo>
                  <a:close/>
                </a:path>
              </a:pathLst>
            </a:custGeom>
            <a:solidFill>
              <a:srgbClr val="4BA9A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9941814" y="1591183"/>
            <a:ext cx="1115060" cy="16795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61594" indent="-48895">
              <a:lnSpc>
                <a:spcPct val="100000"/>
              </a:lnSpc>
              <a:spcBef>
                <a:spcPts val="240"/>
              </a:spcBef>
              <a:buFont typeface="Montserrat"/>
              <a:buAutoNum type="arabicPlain"/>
              <a:tabLst>
                <a:tab pos="61594" algn="l"/>
              </a:tabLst>
            </a:pP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-</a:t>
            </a:r>
            <a:r>
              <a:rPr dirty="0" sz="600" spc="-20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CARREAU</a:t>
            </a:r>
            <a:r>
              <a:rPr dirty="0" sz="600" spc="-1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NEUILLY</a:t>
            </a:r>
            <a:endParaRPr sz="600">
              <a:latin typeface="Montserrat Light"/>
              <a:cs typeface="Montserrat Light"/>
            </a:endParaRPr>
          </a:p>
          <a:p>
            <a:pPr marL="76835" indent="-64135">
              <a:lnSpc>
                <a:spcPct val="100000"/>
              </a:lnSpc>
              <a:spcBef>
                <a:spcPts val="145"/>
              </a:spcBef>
              <a:buFont typeface="Montserrat"/>
              <a:buAutoNum type="arabicPlain"/>
              <a:tabLst>
                <a:tab pos="76835" algn="l"/>
              </a:tabLst>
            </a:pP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-</a:t>
            </a:r>
            <a:r>
              <a:rPr dirty="0" sz="600" spc="-4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JARDIN</a:t>
            </a:r>
            <a:r>
              <a:rPr dirty="0" sz="600" spc="-1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VENDÔME</a:t>
            </a:r>
            <a:endParaRPr sz="600">
              <a:latin typeface="Montserrat Light"/>
              <a:cs typeface="Montserrat Light"/>
            </a:endParaRPr>
          </a:p>
          <a:p>
            <a:pPr marL="76835" indent="-64135">
              <a:lnSpc>
                <a:spcPct val="100000"/>
              </a:lnSpc>
              <a:spcBef>
                <a:spcPts val="145"/>
              </a:spcBef>
              <a:buFont typeface="Montserrat"/>
              <a:buAutoNum type="arabicPlain"/>
              <a:tabLst>
                <a:tab pos="76835" algn="l"/>
              </a:tabLst>
            </a:pP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-</a:t>
            </a:r>
            <a:r>
              <a:rPr dirty="0" sz="600" spc="-2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PERGOLÈSE</a:t>
            </a:r>
            <a:endParaRPr sz="600">
              <a:latin typeface="Montserrat Light"/>
              <a:cs typeface="Montserrat Light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600" b="1">
                <a:solidFill>
                  <a:srgbClr val="122942"/>
                </a:solidFill>
                <a:latin typeface="Montserrat"/>
                <a:cs typeface="Montserrat"/>
              </a:rPr>
              <a:t>4</a:t>
            </a: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-</a:t>
            </a:r>
            <a:r>
              <a:rPr dirty="0" sz="600" spc="-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20" b="0">
                <a:solidFill>
                  <a:srgbClr val="122942"/>
                </a:solidFill>
                <a:latin typeface="Montserrat Light"/>
                <a:cs typeface="Montserrat Light"/>
              </a:rPr>
              <a:t>JULES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 FERRY</a:t>
            </a:r>
            <a:endParaRPr sz="600">
              <a:latin typeface="Montserrat Light"/>
              <a:cs typeface="Montserrat Light"/>
            </a:endParaRPr>
          </a:p>
          <a:p>
            <a:pPr marL="75565" indent="-62865">
              <a:lnSpc>
                <a:spcPct val="100000"/>
              </a:lnSpc>
              <a:spcBef>
                <a:spcPts val="145"/>
              </a:spcBef>
              <a:buFont typeface="Montserrat"/>
              <a:buAutoNum type="arabicPlain" startAt="5"/>
              <a:tabLst>
                <a:tab pos="75565" algn="l"/>
              </a:tabLst>
            </a:pP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-</a:t>
            </a:r>
            <a:r>
              <a:rPr dirty="0" sz="600" spc="-30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155</a:t>
            </a:r>
            <a:r>
              <a:rPr dirty="0" sz="600" spc="-1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HAUSSMANN</a:t>
            </a:r>
            <a:endParaRPr sz="600">
              <a:latin typeface="Montserrat Light"/>
              <a:cs typeface="Montserrat Light"/>
            </a:endParaRPr>
          </a:p>
          <a:p>
            <a:pPr marL="83185" indent="-70485">
              <a:lnSpc>
                <a:spcPct val="100000"/>
              </a:lnSpc>
              <a:spcBef>
                <a:spcPts val="140"/>
              </a:spcBef>
              <a:buFont typeface="Montserrat"/>
              <a:buAutoNum type="arabicPlain" startAt="5"/>
              <a:tabLst>
                <a:tab pos="83185" algn="l"/>
              </a:tabLst>
            </a:pP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-</a:t>
            </a:r>
            <a:r>
              <a:rPr dirty="0" sz="600" spc="-40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162</a:t>
            </a:r>
            <a:r>
              <a:rPr dirty="0" sz="600" spc="-1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SAINT</a:t>
            </a:r>
            <a:r>
              <a:rPr dirty="0" sz="600" spc="-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HONORÉ</a:t>
            </a:r>
            <a:endParaRPr sz="600">
              <a:latin typeface="Montserrat Light"/>
              <a:cs typeface="Montserrat Light"/>
            </a:endParaRPr>
          </a:p>
          <a:p>
            <a:pPr marL="76835" indent="-64135">
              <a:lnSpc>
                <a:spcPct val="100000"/>
              </a:lnSpc>
              <a:spcBef>
                <a:spcPts val="145"/>
              </a:spcBef>
              <a:buFont typeface="Montserrat"/>
              <a:buAutoNum type="arabicPlain" startAt="5"/>
              <a:tabLst>
                <a:tab pos="76835" algn="l"/>
              </a:tabLst>
            </a:pP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–</a:t>
            </a:r>
            <a:r>
              <a:rPr dirty="0" sz="600" spc="-1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20" b="0">
                <a:solidFill>
                  <a:srgbClr val="122942"/>
                </a:solidFill>
                <a:latin typeface="Montserrat Light"/>
                <a:cs typeface="Montserrat Light"/>
              </a:rPr>
              <a:t>QUARTER</a:t>
            </a:r>
            <a:r>
              <a:rPr dirty="0" sz="600" spc="1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GARE</a:t>
            </a:r>
            <a:r>
              <a:rPr dirty="0" sz="600" spc="-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DE</a:t>
            </a:r>
            <a:r>
              <a:rPr dirty="0" sz="600" spc="-1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20" b="0">
                <a:solidFill>
                  <a:srgbClr val="122942"/>
                </a:solidFill>
                <a:latin typeface="Montserrat Light"/>
                <a:cs typeface="Montserrat Light"/>
              </a:rPr>
              <a:t>LYON</a:t>
            </a:r>
            <a:endParaRPr sz="600">
              <a:latin typeface="Montserrat Light"/>
              <a:cs typeface="Montserrat Light"/>
            </a:endParaRPr>
          </a:p>
          <a:p>
            <a:pPr marL="80010" indent="-67310">
              <a:lnSpc>
                <a:spcPct val="100000"/>
              </a:lnSpc>
              <a:spcBef>
                <a:spcPts val="145"/>
              </a:spcBef>
              <a:buFont typeface="Montserrat"/>
              <a:buAutoNum type="arabicPlain" startAt="5"/>
              <a:tabLst>
                <a:tab pos="80010" algn="l"/>
              </a:tabLst>
            </a:pP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-</a:t>
            </a:r>
            <a:r>
              <a:rPr dirty="0" sz="600" spc="-3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27</a:t>
            </a:r>
            <a:r>
              <a:rPr dirty="0" sz="600" spc="-2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CANAL</a:t>
            </a:r>
            <a:endParaRPr sz="600">
              <a:latin typeface="Montserrat Light"/>
              <a:cs typeface="Montserrat Light"/>
            </a:endParaRPr>
          </a:p>
          <a:p>
            <a:pPr marL="81280" indent="-68580">
              <a:lnSpc>
                <a:spcPct val="100000"/>
              </a:lnSpc>
              <a:spcBef>
                <a:spcPts val="145"/>
              </a:spcBef>
              <a:buFont typeface="Montserrat"/>
              <a:buAutoNum type="arabicPlain" startAt="5"/>
              <a:tabLst>
                <a:tab pos="81280" algn="l"/>
              </a:tabLst>
            </a:pP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–</a:t>
            </a:r>
            <a:r>
              <a:rPr dirty="0" sz="600" spc="-2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QUAI</a:t>
            </a:r>
            <a:r>
              <a:rPr dirty="0" sz="600" spc="-1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DE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JEMMAPES</a:t>
            </a:r>
            <a:endParaRPr sz="600">
              <a:latin typeface="Montserrat Light"/>
              <a:cs typeface="Montserrat Light"/>
            </a:endParaRPr>
          </a:p>
          <a:p>
            <a:pPr marL="115570" indent="-101600">
              <a:lnSpc>
                <a:spcPct val="100000"/>
              </a:lnSpc>
              <a:spcBef>
                <a:spcPts val="204"/>
              </a:spcBef>
              <a:buFont typeface="Montserrat"/>
              <a:buAutoNum type="arabicPlain" startAt="5"/>
              <a:tabLst>
                <a:tab pos="115570" algn="l"/>
              </a:tabLst>
            </a:pP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-</a:t>
            </a:r>
            <a:r>
              <a:rPr dirty="0" sz="600" spc="-2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30</a:t>
            </a:r>
            <a:r>
              <a:rPr dirty="0" sz="600" spc="-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MADELEINE</a:t>
            </a:r>
            <a:endParaRPr sz="600">
              <a:latin typeface="Montserrat Light"/>
              <a:cs typeface="Montserrat Light"/>
            </a:endParaRPr>
          </a:p>
          <a:p>
            <a:pPr marL="92710" indent="-78740">
              <a:lnSpc>
                <a:spcPct val="100000"/>
              </a:lnSpc>
              <a:spcBef>
                <a:spcPts val="145"/>
              </a:spcBef>
              <a:buFont typeface="Montserrat"/>
              <a:buAutoNum type="arabicPlain" startAt="5"/>
              <a:tabLst>
                <a:tab pos="92710" algn="l"/>
              </a:tabLst>
            </a:pP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-</a:t>
            </a:r>
            <a:r>
              <a:rPr dirty="0" sz="600" spc="13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16</a:t>
            </a:r>
            <a:r>
              <a:rPr dirty="0" sz="600" spc="-1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CAPUCINES</a:t>
            </a:r>
            <a:endParaRPr sz="600">
              <a:latin typeface="Montserrat Light"/>
              <a:cs typeface="Montserrat Light"/>
            </a:endParaRPr>
          </a:p>
          <a:p>
            <a:pPr marL="106045" indent="-92075">
              <a:lnSpc>
                <a:spcPct val="100000"/>
              </a:lnSpc>
              <a:spcBef>
                <a:spcPts val="145"/>
              </a:spcBef>
              <a:buFont typeface="Montserrat"/>
              <a:buAutoNum type="arabicPlain" startAt="5"/>
              <a:tabLst>
                <a:tab pos="106045" algn="l"/>
              </a:tabLst>
            </a:pP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–</a:t>
            </a:r>
            <a:r>
              <a:rPr dirty="0" sz="600" spc="-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OCTANT</a:t>
            </a:r>
            <a:r>
              <a:rPr dirty="0" sz="600" spc="-20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&amp;</a:t>
            </a:r>
            <a:r>
              <a:rPr dirty="0" sz="600" spc="-15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SEXTANT</a:t>
            </a:r>
            <a:endParaRPr sz="600">
              <a:latin typeface="Montserrat Light"/>
              <a:cs typeface="Montserrat Light"/>
            </a:endParaRPr>
          </a:p>
          <a:p>
            <a:pPr marL="108585" indent="-94615">
              <a:lnSpc>
                <a:spcPct val="100000"/>
              </a:lnSpc>
              <a:spcBef>
                <a:spcPts val="140"/>
              </a:spcBef>
              <a:buFont typeface="Montserrat"/>
              <a:buAutoNum type="arabicPlain" startAt="5"/>
              <a:tabLst>
                <a:tab pos="108585" algn="l"/>
              </a:tabLst>
            </a:pP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-</a:t>
            </a:r>
            <a:r>
              <a:rPr dirty="0" sz="600" spc="-40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32</a:t>
            </a:r>
            <a:r>
              <a:rPr dirty="0" sz="600" spc="-30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GUERSANT</a:t>
            </a:r>
            <a:endParaRPr sz="600">
              <a:latin typeface="Montserrat Light"/>
              <a:cs typeface="Montserrat Light"/>
            </a:endParaRPr>
          </a:p>
          <a:p>
            <a:pPr marL="13970">
              <a:lnSpc>
                <a:spcPct val="100000"/>
              </a:lnSpc>
              <a:spcBef>
                <a:spcPts val="145"/>
              </a:spcBef>
            </a:pPr>
            <a:r>
              <a:rPr dirty="0" sz="600" spc="-10" b="1">
                <a:solidFill>
                  <a:srgbClr val="122942"/>
                </a:solidFill>
                <a:latin typeface="Montserrat"/>
                <a:cs typeface="Montserrat"/>
              </a:rPr>
              <a:t>14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-</a:t>
            </a:r>
            <a:r>
              <a:rPr dirty="0" sz="600" spc="-20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MIRABEAU</a:t>
            </a:r>
            <a:endParaRPr sz="600">
              <a:latin typeface="Montserrat Light"/>
              <a:cs typeface="Montserrat Light"/>
            </a:endParaRPr>
          </a:p>
          <a:p>
            <a:pPr marL="13970">
              <a:lnSpc>
                <a:spcPct val="100000"/>
              </a:lnSpc>
              <a:spcBef>
                <a:spcPts val="145"/>
              </a:spcBef>
            </a:pPr>
            <a:r>
              <a:rPr dirty="0" sz="600" spc="-20" b="1">
                <a:solidFill>
                  <a:srgbClr val="122942"/>
                </a:solidFill>
                <a:latin typeface="Montserrat"/>
                <a:cs typeface="Montserrat"/>
              </a:rPr>
              <a:t>15</a:t>
            </a:r>
            <a:r>
              <a:rPr dirty="0" sz="600" spc="-3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 b="0">
                <a:solidFill>
                  <a:srgbClr val="122942"/>
                </a:solidFill>
                <a:latin typeface="Montserrat Light"/>
                <a:cs typeface="Montserrat Light"/>
              </a:rPr>
              <a:t>–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 32</a:t>
            </a:r>
            <a:r>
              <a:rPr dirty="0" sz="600" spc="-20" b="0">
                <a:solidFill>
                  <a:srgbClr val="122942"/>
                </a:solidFill>
                <a:latin typeface="Montserrat Light"/>
                <a:cs typeface="Montserrat Light"/>
              </a:rPr>
              <a:t> </a:t>
            </a:r>
            <a:r>
              <a:rPr dirty="0" sz="600" spc="-10" b="0">
                <a:solidFill>
                  <a:srgbClr val="122942"/>
                </a:solidFill>
                <a:latin typeface="Montserrat Light"/>
                <a:cs typeface="Montserrat Light"/>
              </a:rPr>
              <a:t>MARBEUF</a:t>
            </a:r>
            <a:endParaRPr sz="600">
              <a:latin typeface="Montserrat Light"/>
              <a:cs typeface="Montserrat Ligh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73882" y="1828038"/>
            <a:ext cx="1371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FFFFFF"/>
                </a:solidFill>
                <a:latin typeface="Montserrat"/>
                <a:cs typeface="Montserrat"/>
              </a:rPr>
              <a:t>13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39921" y="2773426"/>
            <a:ext cx="1371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FFFFFF"/>
                </a:solidFill>
                <a:latin typeface="Montserrat"/>
                <a:cs typeface="Montserrat"/>
                <a:hlinkClick r:id="rId17" action="ppaction://hlinksldjump"/>
              </a:rPr>
              <a:t>15</a:t>
            </a:r>
            <a:endParaRPr sz="900">
              <a:latin typeface="Montserrat"/>
              <a:cs typeface="Montserrat"/>
            </a:endParaRPr>
          </a:p>
        </p:txBody>
      </p:sp>
      <p:pic>
        <p:nvPicPr>
          <p:cNvPr id="49" name="object 4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518025" y="1803400"/>
            <a:ext cx="203200" cy="228600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4555363" y="1847215"/>
            <a:ext cx="146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FFFFFF"/>
                </a:solidFill>
                <a:latin typeface="Montserrat"/>
                <a:cs typeface="Montserrat"/>
              </a:rPr>
              <a:t>10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532760" y="1585849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106" y="0"/>
                </a:moveTo>
                <a:lnTo>
                  <a:pt x="52613" y="6774"/>
                </a:lnTo>
                <a:lnTo>
                  <a:pt x="25241" y="25241"/>
                </a:lnTo>
                <a:lnTo>
                  <a:pt x="6774" y="52613"/>
                </a:lnTo>
                <a:lnTo>
                  <a:pt x="0" y="86105"/>
                </a:lnTo>
                <a:lnTo>
                  <a:pt x="6774" y="119598"/>
                </a:lnTo>
                <a:lnTo>
                  <a:pt x="25241" y="146970"/>
                </a:lnTo>
                <a:lnTo>
                  <a:pt x="52613" y="165437"/>
                </a:lnTo>
                <a:lnTo>
                  <a:pt x="86106" y="172212"/>
                </a:lnTo>
                <a:lnTo>
                  <a:pt x="119598" y="165437"/>
                </a:lnTo>
                <a:lnTo>
                  <a:pt x="146970" y="146970"/>
                </a:lnTo>
                <a:lnTo>
                  <a:pt x="165437" y="119598"/>
                </a:lnTo>
                <a:lnTo>
                  <a:pt x="172212" y="86105"/>
                </a:lnTo>
                <a:lnTo>
                  <a:pt x="165437" y="52613"/>
                </a:lnTo>
                <a:lnTo>
                  <a:pt x="146970" y="25241"/>
                </a:lnTo>
                <a:lnTo>
                  <a:pt x="119598" y="6774"/>
                </a:lnTo>
                <a:lnTo>
                  <a:pt x="86106" y="0"/>
                </a:lnTo>
                <a:close/>
              </a:path>
            </a:pathLst>
          </a:custGeom>
          <a:solidFill>
            <a:srgbClr val="4BA9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2545460" y="1596085"/>
            <a:ext cx="13652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FFFFFF"/>
                </a:solidFill>
                <a:latin typeface="Montserrat"/>
                <a:cs typeface="Montserrat"/>
                <a:hlinkClick r:id="rId15" action="ppaction://hlinksldjump"/>
              </a:rPr>
              <a:t>12</a:t>
            </a:r>
            <a:endParaRPr sz="900">
              <a:latin typeface="Montserrat"/>
              <a:cs typeface="Montserrat"/>
            </a:endParaRPr>
          </a:p>
        </p:txBody>
      </p:sp>
      <p:pic>
        <p:nvPicPr>
          <p:cNvPr id="53" name="object 5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082540" y="2084197"/>
            <a:ext cx="172212" cy="172085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5092065" y="2082165"/>
            <a:ext cx="114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FFFFFF"/>
                </a:solidFill>
                <a:latin typeface="Montserrat"/>
                <a:cs typeface="Montserrat"/>
                <a:hlinkClick r:id="rId15" action="ppaction://hlinksldjump"/>
              </a:rPr>
              <a:t>11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011551" y="3998848"/>
            <a:ext cx="172085" cy="172720"/>
          </a:xfrm>
          <a:custGeom>
            <a:avLst/>
            <a:gdLst/>
            <a:ahLst/>
            <a:cxnLst/>
            <a:rect l="l" t="t" r="r" b="b"/>
            <a:pathLst>
              <a:path w="172085" h="172720">
                <a:moveTo>
                  <a:pt x="85979" y="0"/>
                </a:moveTo>
                <a:lnTo>
                  <a:pt x="52506" y="6774"/>
                </a:lnTo>
                <a:lnTo>
                  <a:pt x="25177" y="25241"/>
                </a:lnTo>
                <a:lnTo>
                  <a:pt x="6754" y="52613"/>
                </a:lnTo>
                <a:lnTo>
                  <a:pt x="0" y="86106"/>
                </a:lnTo>
                <a:lnTo>
                  <a:pt x="6754" y="119598"/>
                </a:lnTo>
                <a:lnTo>
                  <a:pt x="25177" y="146970"/>
                </a:lnTo>
                <a:lnTo>
                  <a:pt x="52506" y="165437"/>
                </a:lnTo>
                <a:lnTo>
                  <a:pt x="85979" y="172212"/>
                </a:lnTo>
                <a:lnTo>
                  <a:pt x="119471" y="165437"/>
                </a:lnTo>
                <a:lnTo>
                  <a:pt x="146843" y="146970"/>
                </a:lnTo>
                <a:lnTo>
                  <a:pt x="165310" y="119598"/>
                </a:lnTo>
                <a:lnTo>
                  <a:pt x="172085" y="86106"/>
                </a:lnTo>
                <a:lnTo>
                  <a:pt x="165310" y="52613"/>
                </a:lnTo>
                <a:lnTo>
                  <a:pt x="146843" y="25241"/>
                </a:lnTo>
                <a:lnTo>
                  <a:pt x="119471" y="6774"/>
                </a:lnTo>
                <a:lnTo>
                  <a:pt x="85979" y="0"/>
                </a:lnTo>
                <a:close/>
              </a:path>
            </a:pathLst>
          </a:custGeom>
          <a:solidFill>
            <a:srgbClr val="4BA9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3024632" y="4013072"/>
            <a:ext cx="1479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FFFFFF"/>
                </a:solidFill>
                <a:latin typeface="Montserrat"/>
                <a:cs typeface="Montserrat"/>
                <a:hlinkClick r:id="rId15" action="ppaction://hlinksldjump"/>
              </a:rPr>
              <a:t>14</a:t>
            </a:r>
            <a:endParaRPr sz="9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4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43" y="6858000"/>
                </a:lnTo>
                <a:lnTo>
                  <a:pt x="12193143" y="0"/>
                </a:lnTo>
                <a:close/>
              </a:path>
            </a:pathLst>
          </a:custGeom>
          <a:solidFill>
            <a:srgbClr val="12294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8602" y="187058"/>
            <a:ext cx="1387348" cy="2881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589" y="2541016"/>
            <a:ext cx="1788160" cy="138214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5317" y="4202684"/>
            <a:ext cx="2333625" cy="2357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9057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Montserrat"/>
                <a:cs typeface="Montserrat"/>
              </a:rPr>
              <a:t>Maryll </a:t>
            </a:r>
            <a:r>
              <a:rPr dirty="0" u="sng" sz="1600" spc="-25" b="1">
                <a:solidFill>
                  <a:srgbClr val="FFFFFF"/>
                </a:solidFill>
                <a:uFill>
                  <a:solidFill>
                    <a:srgbClr val="00ACA9"/>
                  </a:solidFill>
                </a:uFill>
                <a:latin typeface="Montserrat"/>
                <a:cs typeface="Montserrat"/>
              </a:rPr>
              <a:t>Hender</a:t>
            </a:r>
            <a:r>
              <a:rPr dirty="0" u="none" sz="1600" spc="-25" b="1">
                <a:solidFill>
                  <a:srgbClr val="FFFFFF"/>
                </a:solidFill>
                <a:latin typeface="Montserrat"/>
                <a:cs typeface="Montserrat"/>
              </a:rPr>
              <a:t>ycksen</a:t>
            </a:r>
            <a:endParaRPr sz="16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900" b="1">
                <a:solidFill>
                  <a:srgbClr val="FFFFFF"/>
                </a:solidFill>
                <a:latin typeface="Montserrat"/>
                <a:cs typeface="Montserrat"/>
              </a:rPr>
              <a:t>Head</a:t>
            </a:r>
            <a:r>
              <a:rPr dirty="0" sz="900" spc="-2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00" spc="-1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Montserrat"/>
                <a:cs typeface="Montserrat"/>
              </a:rPr>
              <a:t>marketing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9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Montserrat"/>
                <a:cs typeface="Montserrat"/>
              </a:rPr>
              <a:t>Tél</a:t>
            </a:r>
            <a:r>
              <a:rPr dirty="0" sz="100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FFFFFF"/>
                </a:solidFill>
                <a:latin typeface="Montserrat"/>
                <a:cs typeface="Montserrat"/>
              </a:rPr>
              <a:t>:</a:t>
            </a:r>
            <a:r>
              <a:rPr dirty="0" sz="1000" spc="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FFFFFF"/>
                </a:solidFill>
                <a:latin typeface="Montserrat"/>
                <a:cs typeface="Montserrat"/>
              </a:rPr>
              <a:t>07</a:t>
            </a:r>
            <a:r>
              <a:rPr dirty="0" sz="100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FFFFFF"/>
                </a:solidFill>
                <a:latin typeface="Montserrat"/>
                <a:cs typeface="Montserrat"/>
              </a:rPr>
              <a:t>88</a:t>
            </a:r>
            <a:r>
              <a:rPr dirty="0" sz="100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FFFFFF"/>
                </a:solidFill>
                <a:latin typeface="Montserrat"/>
                <a:cs typeface="Montserrat"/>
              </a:rPr>
              <a:t>59</a:t>
            </a:r>
            <a:r>
              <a:rPr dirty="0" sz="1000" spc="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FFFFFF"/>
                </a:solidFill>
                <a:latin typeface="Montserrat"/>
                <a:cs typeface="Montserrat"/>
              </a:rPr>
              <a:t>83</a:t>
            </a:r>
            <a:r>
              <a:rPr dirty="0" sz="1000" spc="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Montserrat"/>
                <a:cs typeface="Montserrat"/>
              </a:rPr>
              <a:t>90</a:t>
            </a:r>
            <a:endParaRPr sz="10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000">
                <a:solidFill>
                  <a:srgbClr val="FFFFFF"/>
                </a:solidFill>
                <a:latin typeface="Montserrat"/>
                <a:cs typeface="Montserrat"/>
              </a:rPr>
              <a:t>Mail</a:t>
            </a:r>
            <a:r>
              <a:rPr dirty="0" sz="1000" spc="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FFFFFF"/>
                </a:solidFill>
                <a:latin typeface="Montserrat"/>
                <a:cs typeface="Montserrat"/>
              </a:rPr>
              <a:t>:</a:t>
            </a:r>
            <a:r>
              <a:rPr dirty="0" sz="100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u="sng" sz="1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tserrat"/>
                <a:cs typeface="Montserrat"/>
                <a:hlinkClick r:id="rId4"/>
              </a:rPr>
              <a:t>maryllhenderycksen@gecina.fr</a:t>
            </a:r>
            <a:endParaRPr sz="10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10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1">
                <a:solidFill>
                  <a:srgbClr val="FFFFFF"/>
                </a:solidFill>
                <a:latin typeface="Montserrat"/>
                <a:cs typeface="Montserrat"/>
              </a:rPr>
              <a:t>Gecina</a:t>
            </a:r>
            <a:endParaRPr sz="10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000">
                <a:solidFill>
                  <a:srgbClr val="FFFFFF"/>
                </a:solidFill>
                <a:latin typeface="Montserrat"/>
                <a:cs typeface="Montserrat"/>
              </a:rPr>
              <a:t>16</a:t>
            </a:r>
            <a:r>
              <a:rPr dirty="0" sz="1000" spc="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FFFFFF"/>
                </a:solidFill>
                <a:latin typeface="Montserrat"/>
                <a:cs typeface="Montserrat"/>
              </a:rPr>
              <a:t>rue</a:t>
            </a:r>
            <a:r>
              <a:rPr dirty="0" sz="1000" spc="5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FFFFFF"/>
                </a:solidFill>
                <a:latin typeface="Montserrat"/>
                <a:cs typeface="Montserrat"/>
              </a:rPr>
              <a:t>des</a:t>
            </a:r>
            <a:r>
              <a:rPr dirty="0" sz="1000" spc="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Montserrat"/>
                <a:cs typeface="Montserrat"/>
              </a:rPr>
              <a:t>Capucines,</a:t>
            </a:r>
            <a:endParaRPr sz="10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000">
                <a:solidFill>
                  <a:srgbClr val="FFFFFF"/>
                </a:solidFill>
                <a:latin typeface="Montserrat"/>
                <a:cs typeface="Montserrat"/>
              </a:rPr>
              <a:t>75002</a:t>
            </a:r>
            <a:r>
              <a:rPr dirty="0" sz="1000" spc="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Montserrat"/>
                <a:cs typeface="Montserrat"/>
              </a:rPr>
              <a:t>Paris</a:t>
            </a:r>
            <a:endParaRPr sz="10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000" spc="-10">
                <a:solidFill>
                  <a:srgbClr val="FFFFFF"/>
                </a:solidFill>
                <a:latin typeface="Montserrat"/>
                <a:cs typeface="Montserrat"/>
              </a:rPr>
              <a:t>gecina.fr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34746" y="377139"/>
            <a:ext cx="2702560" cy="8420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350" spc="-20">
                <a:solidFill>
                  <a:srgbClr val="00ACA9"/>
                </a:solidFill>
              </a:rPr>
              <a:t>Contact</a:t>
            </a:r>
            <a:endParaRPr sz="53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230502"/>
            <a:ext cx="551180" cy="0"/>
          </a:xfrm>
          <a:custGeom>
            <a:avLst/>
            <a:gdLst/>
            <a:ahLst/>
            <a:cxnLst/>
            <a:rect l="l" t="t" r="r" b="b"/>
            <a:pathLst>
              <a:path w="551180" h="0">
                <a:moveTo>
                  <a:pt x="0" y="0"/>
                </a:moveTo>
                <a:lnTo>
                  <a:pt x="550824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27704" y="1230502"/>
            <a:ext cx="1457960" cy="0"/>
          </a:xfrm>
          <a:custGeom>
            <a:avLst/>
            <a:gdLst/>
            <a:ahLst/>
            <a:cxnLst/>
            <a:rect l="l" t="t" r="r" b="b"/>
            <a:pathLst>
              <a:path w="1457960" h="0">
                <a:moveTo>
                  <a:pt x="0" y="0"/>
                </a:moveTo>
                <a:lnTo>
                  <a:pt x="1457934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15454" y="1230502"/>
            <a:ext cx="1303020" cy="0"/>
          </a:xfrm>
          <a:custGeom>
            <a:avLst/>
            <a:gdLst/>
            <a:ahLst/>
            <a:cxnLst/>
            <a:rect l="l" t="t" r="r" b="b"/>
            <a:pathLst>
              <a:path w="1303020" h="0">
                <a:moveTo>
                  <a:pt x="0" y="0"/>
                </a:moveTo>
                <a:lnTo>
                  <a:pt x="1302512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39728" y="1230502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 h="0">
                <a:moveTo>
                  <a:pt x="0" y="0"/>
                </a:moveTo>
                <a:lnTo>
                  <a:pt x="195960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742439"/>
            <a:ext cx="3621278" cy="352780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040643" y="1703470"/>
            <a:ext cx="3736340" cy="3600450"/>
            <a:chOff x="8040643" y="1703470"/>
            <a:chExt cx="3736340" cy="36004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2538" y="1742566"/>
              <a:ext cx="3621404" cy="34679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3770" y="1736597"/>
              <a:ext cx="3669919" cy="35336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73770" y="1736597"/>
              <a:ext cx="3670300" cy="3533775"/>
            </a:xfrm>
            <a:custGeom>
              <a:avLst/>
              <a:gdLst/>
              <a:ahLst/>
              <a:cxnLst/>
              <a:rect l="l" t="t" r="r" b="b"/>
              <a:pathLst>
                <a:path w="3670300" h="3533775">
                  <a:moveTo>
                    <a:pt x="0" y="3533648"/>
                  </a:moveTo>
                  <a:lnTo>
                    <a:pt x="3669919" y="3533648"/>
                  </a:lnTo>
                  <a:lnTo>
                    <a:pt x="3669919" y="0"/>
                  </a:lnTo>
                  <a:lnTo>
                    <a:pt x="0" y="0"/>
                  </a:lnTo>
                  <a:lnTo>
                    <a:pt x="0" y="3533648"/>
                  </a:lnTo>
                  <a:close/>
                </a:path>
              </a:pathLst>
            </a:custGeom>
            <a:ln w="662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1007770" y="725881"/>
            <a:ext cx="250190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80">
                <a:solidFill>
                  <a:srgbClr val="00ACA9"/>
                </a:solidFill>
              </a:rPr>
              <a:t>affichez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85765" y="725170"/>
            <a:ext cx="2170430" cy="788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-10" b="1">
                <a:solidFill>
                  <a:srgbClr val="00ACA9"/>
                </a:solidFill>
                <a:latin typeface="Blacker Pro Dis Hv"/>
                <a:cs typeface="Blacker Pro Dis Hv"/>
              </a:rPr>
              <a:t>défilez</a:t>
            </a:r>
            <a:endParaRPr sz="5000">
              <a:latin typeface="Blacker Pro Dis Hv"/>
              <a:cs typeface="Blacker Pro Dis Hv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3417" y="5508752"/>
            <a:ext cx="3512820" cy="41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635">
              <a:lnSpc>
                <a:spcPts val="1040"/>
              </a:lnSpc>
              <a:spcBef>
                <a:spcPts val="100"/>
              </a:spcBef>
            </a:pP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Profitez</a:t>
            </a:r>
            <a:r>
              <a:rPr dirty="0" sz="9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9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la</a:t>
            </a:r>
            <a:r>
              <a:rPr dirty="0" sz="9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22942"/>
                </a:solidFill>
                <a:latin typeface="Montserrat"/>
                <a:cs typeface="Montserrat"/>
              </a:rPr>
              <a:t>visibilité</a:t>
            </a:r>
            <a:r>
              <a:rPr dirty="0" sz="900" spc="-3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122942"/>
                </a:solidFill>
                <a:latin typeface="Montserrat"/>
                <a:cs typeface="Montserrat"/>
              </a:rPr>
              <a:t>exceptionnelle</a:t>
            </a:r>
            <a:r>
              <a:rPr dirty="0" sz="900" spc="-2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22942"/>
                </a:solidFill>
                <a:latin typeface="Montserrat"/>
                <a:cs typeface="Montserrat"/>
              </a:rPr>
              <a:t>des</a:t>
            </a:r>
            <a:r>
              <a:rPr dirty="0" sz="900" spc="-1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22942"/>
                </a:solidFill>
                <a:latin typeface="Montserrat"/>
                <a:cs typeface="Montserrat"/>
              </a:rPr>
              <a:t>lieux</a:t>
            </a:r>
            <a:r>
              <a:rPr dirty="0" sz="900" spc="-3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122942"/>
                </a:solidFill>
                <a:latin typeface="Montserrat"/>
                <a:cs typeface="Montserrat"/>
              </a:rPr>
              <a:t>Gecina</a:t>
            </a:r>
            <a:endParaRPr sz="900">
              <a:latin typeface="Montserrat"/>
              <a:cs typeface="Montserrat"/>
            </a:endParaRPr>
          </a:p>
          <a:p>
            <a:pPr marL="410209" marR="5080" indent="-398145">
              <a:lnSpc>
                <a:spcPts val="1000"/>
              </a:lnSpc>
              <a:spcBef>
                <a:spcPts val="55"/>
              </a:spcBef>
            </a:pP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pour</a:t>
            </a:r>
            <a:r>
              <a:rPr dirty="0" sz="9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122942"/>
                </a:solidFill>
                <a:latin typeface="Montserrat"/>
                <a:cs typeface="Montserrat"/>
              </a:rPr>
              <a:t>communiquer</a:t>
            </a:r>
            <a:r>
              <a:rPr dirty="0" sz="900" spc="-3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900" spc="-1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22942"/>
                </a:solidFill>
                <a:latin typeface="Montserrat"/>
                <a:cs typeface="Montserrat"/>
              </a:rPr>
              <a:t>grande</a:t>
            </a:r>
            <a:r>
              <a:rPr dirty="0" sz="900" spc="-3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22942"/>
                </a:solidFill>
                <a:latin typeface="Montserrat"/>
                <a:cs typeface="Montserrat"/>
              </a:rPr>
              <a:t>échelle</a:t>
            </a:r>
            <a:r>
              <a:rPr dirty="0" sz="900" spc="-1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lors</a:t>
            </a:r>
            <a:r>
              <a:rPr dirty="0" sz="9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9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phases</a:t>
            </a:r>
            <a:r>
              <a:rPr dirty="0" sz="9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122942"/>
                </a:solidFill>
                <a:latin typeface="Montserrat"/>
                <a:cs typeface="Montserrat"/>
              </a:rPr>
              <a:t>travaux, entourés</a:t>
            </a:r>
            <a:r>
              <a:rPr dirty="0" sz="9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9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nos</a:t>
            </a:r>
            <a:r>
              <a:rPr dirty="0" sz="9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20">
                <a:solidFill>
                  <a:srgbClr val="122942"/>
                </a:solidFill>
                <a:latin typeface="Montserrat"/>
                <a:cs typeface="Montserrat"/>
              </a:rPr>
              <a:t>partenaires,</a:t>
            </a:r>
            <a:r>
              <a:rPr dirty="0" sz="9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122942"/>
                </a:solidFill>
                <a:latin typeface="Montserrat"/>
                <a:cs typeface="Montserrat"/>
              </a:rPr>
              <a:t>leaders</a:t>
            </a:r>
            <a:r>
              <a:rPr dirty="0" sz="9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9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122942"/>
                </a:solidFill>
                <a:latin typeface="Montserrat"/>
                <a:cs typeface="Montserrat"/>
              </a:rPr>
              <a:t>marché.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1745" y="6042152"/>
            <a:ext cx="2832100" cy="289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040"/>
              </a:lnSpc>
              <a:spcBef>
                <a:spcPts val="100"/>
              </a:spcBef>
            </a:pP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Vous</a:t>
            </a:r>
            <a:r>
              <a:rPr dirty="0" sz="9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êtes</a:t>
            </a:r>
            <a:r>
              <a:rPr dirty="0" sz="9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déjà</a:t>
            </a:r>
            <a:r>
              <a:rPr dirty="0" sz="9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client</a:t>
            </a:r>
            <a:r>
              <a:rPr dirty="0" sz="9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?</a:t>
            </a:r>
            <a:r>
              <a:rPr dirty="0" sz="9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Votre</a:t>
            </a:r>
            <a:r>
              <a:rPr dirty="0" sz="9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façade</a:t>
            </a:r>
            <a:r>
              <a:rPr dirty="0" sz="9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devient</a:t>
            </a:r>
            <a:r>
              <a:rPr dirty="0" sz="9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20">
                <a:solidFill>
                  <a:srgbClr val="122942"/>
                </a:solidFill>
                <a:latin typeface="Montserrat"/>
                <a:cs typeface="Montserrat"/>
              </a:rPr>
              <a:t>votre</a:t>
            </a:r>
            <a:endParaRPr sz="900">
              <a:latin typeface="Montserrat"/>
              <a:cs typeface="Montserrat"/>
            </a:endParaRPr>
          </a:p>
          <a:p>
            <a:pPr algn="ctr" marL="52705">
              <a:lnSpc>
                <a:spcPts val="1040"/>
              </a:lnSpc>
            </a:pPr>
            <a:r>
              <a:rPr dirty="0" sz="900" b="1">
                <a:solidFill>
                  <a:srgbClr val="122942"/>
                </a:solidFill>
                <a:latin typeface="Montserrat"/>
                <a:cs typeface="Montserrat"/>
              </a:rPr>
              <a:t>média</a:t>
            </a:r>
            <a:r>
              <a:rPr dirty="0" sz="900" spc="-3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22942"/>
                </a:solidFill>
                <a:latin typeface="Montserrat"/>
                <a:cs typeface="Montserrat"/>
              </a:rPr>
              <a:t>grand</a:t>
            </a:r>
            <a:r>
              <a:rPr dirty="0" sz="900" spc="-3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122942"/>
                </a:solidFill>
                <a:latin typeface="Montserrat"/>
                <a:cs typeface="Montserrat"/>
              </a:rPr>
              <a:t>format.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20361" y="5508752"/>
            <a:ext cx="3361690" cy="54356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2065" marR="5080" indent="-1270">
              <a:lnSpc>
                <a:spcPct val="92600"/>
              </a:lnSpc>
              <a:spcBef>
                <a:spcPts val="180"/>
              </a:spcBef>
            </a:pP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Faites</a:t>
            </a:r>
            <a:r>
              <a:rPr dirty="0" sz="9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le</a:t>
            </a:r>
            <a:r>
              <a:rPr dirty="0" sz="9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pari</a:t>
            </a:r>
            <a:r>
              <a:rPr dirty="0" sz="9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9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brut :</a:t>
            </a:r>
            <a:r>
              <a:rPr dirty="0" sz="9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22942"/>
                </a:solidFill>
                <a:latin typeface="Montserrat"/>
                <a:cs typeface="Montserrat"/>
              </a:rPr>
              <a:t>exclusifs</a:t>
            </a:r>
            <a:r>
              <a:rPr dirty="0" sz="900" spc="-1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900" spc="-4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20" b="1">
                <a:solidFill>
                  <a:srgbClr val="122942"/>
                </a:solidFill>
                <a:latin typeface="Montserrat"/>
                <a:cs typeface="Montserrat"/>
              </a:rPr>
              <a:t>éphémères</a:t>
            </a:r>
            <a:r>
              <a:rPr dirty="0" sz="900" spc="-2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nos</a:t>
            </a:r>
            <a:r>
              <a:rPr dirty="0" sz="9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20">
                <a:solidFill>
                  <a:srgbClr val="122942"/>
                </a:solidFill>
                <a:latin typeface="Montserrat"/>
                <a:cs typeface="Montserrat"/>
              </a:rPr>
              <a:t>lieux </a:t>
            </a:r>
            <a:r>
              <a:rPr dirty="0" sz="900" spc="-10">
                <a:solidFill>
                  <a:srgbClr val="122942"/>
                </a:solidFill>
                <a:latin typeface="Montserrat"/>
                <a:cs typeface="Montserrat"/>
              </a:rPr>
              <a:t>avant</a:t>
            </a:r>
            <a:r>
              <a:rPr dirty="0" sz="9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20">
                <a:solidFill>
                  <a:srgbClr val="122942"/>
                </a:solidFill>
                <a:latin typeface="Montserrat"/>
                <a:cs typeface="Montserrat"/>
              </a:rPr>
              <a:t>rénovation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122942"/>
                </a:solidFill>
                <a:latin typeface="Montserrat"/>
                <a:cs typeface="Montserrat"/>
              </a:rPr>
              <a:t>peuvent</a:t>
            </a:r>
            <a:r>
              <a:rPr dirty="0" sz="9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20">
                <a:solidFill>
                  <a:srgbClr val="122942"/>
                </a:solidFill>
                <a:latin typeface="Montserrat"/>
                <a:cs typeface="Montserrat"/>
              </a:rPr>
              <a:t>accueillir</a:t>
            </a:r>
            <a:r>
              <a:rPr dirty="0" sz="9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des</a:t>
            </a:r>
            <a:r>
              <a:rPr dirty="0" sz="9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20" b="1">
                <a:solidFill>
                  <a:srgbClr val="122942"/>
                </a:solidFill>
                <a:latin typeface="Montserrat"/>
                <a:cs typeface="Montserrat"/>
              </a:rPr>
              <a:t>défilés</a:t>
            </a:r>
            <a:r>
              <a:rPr dirty="0" sz="900" spc="-1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lors</a:t>
            </a:r>
            <a:r>
              <a:rPr dirty="0" sz="9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9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122942"/>
                </a:solidFill>
                <a:latin typeface="Montserrat"/>
                <a:cs typeface="Montserrat"/>
              </a:rPr>
              <a:t>la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Fashion</a:t>
            </a:r>
            <a:r>
              <a:rPr dirty="0" sz="9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Week,</a:t>
            </a:r>
            <a:r>
              <a:rPr dirty="0" sz="9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des</a:t>
            </a:r>
            <a:r>
              <a:rPr dirty="0" sz="9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122942"/>
                </a:solidFill>
                <a:latin typeface="Montserrat"/>
                <a:cs typeface="Montserrat"/>
              </a:rPr>
              <a:t>lancements</a:t>
            </a:r>
            <a:r>
              <a:rPr dirty="0" sz="900" spc="-3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900" spc="-3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22942"/>
                </a:solidFill>
                <a:latin typeface="Montserrat"/>
                <a:cs typeface="Montserrat"/>
              </a:rPr>
              <a:t>produits</a:t>
            </a:r>
            <a:r>
              <a:rPr dirty="0" sz="900" spc="-3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ou</a:t>
            </a:r>
            <a:r>
              <a:rPr dirty="0" sz="9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122942"/>
                </a:solidFill>
                <a:latin typeface="Montserrat"/>
                <a:cs typeface="Montserrat"/>
              </a:rPr>
              <a:t>encore</a:t>
            </a:r>
            <a:r>
              <a:rPr dirty="0" sz="900" spc="-25">
                <a:solidFill>
                  <a:srgbClr val="122942"/>
                </a:solidFill>
                <a:latin typeface="Montserrat"/>
                <a:cs typeface="Montserrat"/>
              </a:rPr>
              <a:t> des </a:t>
            </a:r>
            <a:r>
              <a:rPr dirty="0" sz="900" spc="-25" b="1">
                <a:solidFill>
                  <a:srgbClr val="122942"/>
                </a:solidFill>
                <a:latin typeface="Montserrat"/>
                <a:cs typeface="Montserrat"/>
              </a:rPr>
              <a:t>pop-</a:t>
            </a:r>
            <a:r>
              <a:rPr dirty="0" sz="900" b="1">
                <a:solidFill>
                  <a:srgbClr val="122942"/>
                </a:solidFill>
                <a:latin typeface="Montserrat"/>
                <a:cs typeface="Montserrat"/>
              </a:rPr>
              <a:t>up</a:t>
            </a:r>
            <a:r>
              <a:rPr dirty="0" sz="900" spc="-10" b="1">
                <a:solidFill>
                  <a:srgbClr val="122942"/>
                </a:solidFill>
                <a:latin typeface="Montserrat"/>
                <a:cs typeface="Montserrat"/>
              </a:rPr>
              <a:t> stores.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88528" y="5508752"/>
            <a:ext cx="3302000" cy="41592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 indent="184150">
              <a:lnSpc>
                <a:spcPts val="1000"/>
              </a:lnSpc>
              <a:spcBef>
                <a:spcPts val="200"/>
              </a:spcBef>
            </a:pP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Et pour</a:t>
            </a:r>
            <a:r>
              <a:rPr dirty="0" sz="9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finir</a:t>
            </a:r>
            <a:r>
              <a:rPr dirty="0" sz="9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en</a:t>
            </a:r>
            <a:r>
              <a:rPr dirty="0" sz="9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beauté</a:t>
            </a:r>
            <a:r>
              <a:rPr dirty="0" sz="9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: </a:t>
            </a:r>
            <a:r>
              <a:rPr dirty="0" sz="900" b="1">
                <a:solidFill>
                  <a:srgbClr val="122942"/>
                </a:solidFill>
                <a:latin typeface="Montserrat"/>
                <a:cs typeface="Montserrat"/>
              </a:rPr>
              <a:t>dîners</a:t>
            </a:r>
            <a:r>
              <a:rPr dirty="0" sz="900" spc="-10" b="1">
                <a:solidFill>
                  <a:srgbClr val="122942"/>
                </a:solidFill>
                <a:latin typeface="Montserrat"/>
                <a:cs typeface="Montserrat"/>
              </a:rPr>
              <a:t> gastronomiques</a:t>
            </a:r>
            <a:r>
              <a:rPr dirty="0" sz="900" spc="-4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9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20">
                <a:solidFill>
                  <a:srgbClr val="122942"/>
                </a:solidFill>
                <a:latin typeface="Montserrat"/>
                <a:cs typeface="Montserrat"/>
              </a:rPr>
              <a:t>ciel </a:t>
            </a: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ouvert,</a:t>
            </a:r>
            <a:r>
              <a:rPr dirty="0" sz="9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22942"/>
                </a:solidFill>
                <a:latin typeface="Montserrat"/>
                <a:cs typeface="Montserrat"/>
              </a:rPr>
              <a:t>soirées</a:t>
            </a:r>
            <a:r>
              <a:rPr dirty="0" sz="900" spc="-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122942"/>
                </a:solidFill>
                <a:latin typeface="Montserrat"/>
                <a:cs typeface="Montserrat"/>
              </a:rPr>
              <a:t>confidentielles</a:t>
            </a:r>
            <a:r>
              <a:rPr dirty="0" sz="900" spc="-10">
                <a:solidFill>
                  <a:srgbClr val="122942"/>
                </a:solidFill>
                <a:latin typeface="Montserrat"/>
                <a:cs typeface="Montserrat"/>
              </a:rPr>
              <a:t>,</a:t>
            </a:r>
            <a:r>
              <a:rPr dirty="0" sz="9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25" b="1">
                <a:solidFill>
                  <a:srgbClr val="122942"/>
                </a:solidFill>
                <a:latin typeface="Montserrat"/>
                <a:cs typeface="Montserrat"/>
              </a:rPr>
              <a:t>summer</a:t>
            </a:r>
            <a:r>
              <a:rPr dirty="0" sz="900" spc="-1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25" b="1">
                <a:solidFill>
                  <a:srgbClr val="122942"/>
                </a:solidFill>
                <a:latin typeface="Montserrat"/>
                <a:cs typeface="Montserrat"/>
              </a:rPr>
              <a:t>party…</a:t>
            </a:r>
            <a:r>
              <a:rPr dirty="0" sz="900" spc="-2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122942"/>
                </a:solidFill>
                <a:latin typeface="Montserrat"/>
                <a:cs typeface="Montserrat"/>
              </a:rPr>
              <a:t>laissez un</a:t>
            </a:r>
            <a:endParaRPr sz="900">
              <a:latin typeface="Montserrat"/>
              <a:cs typeface="Montserrat"/>
            </a:endParaRPr>
          </a:p>
          <a:p>
            <a:pPr marL="1053465">
              <a:lnSpc>
                <a:spcPts val="969"/>
              </a:lnSpc>
            </a:pPr>
            <a:r>
              <a:rPr dirty="0" sz="900" spc="-30" b="1">
                <a:solidFill>
                  <a:srgbClr val="122942"/>
                </a:solidFill>
                <a:latin typeface="Montserrat"/>
                <a:cs typeface="Montserrat"/>
              </a:rPr>
              <a:t>souvenir</a:t>
            </a:r>
            <a:r>
              <a:rPr dirty="0" sz="900" spc="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122942"/>
                </a:solidFill>
                <a:latin typeface="Montserrat"/>
                <a:cs typeface="Montserrat"/>
              </a:rPr>
              <a:t>inoubliable.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97594" y="720928"/>
            <a:ext cx="2698750" cy="788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-10" b="1">
                <a:solidFill>
                  <a:srgbClr val="00ACA9"/>
                </a:solidFill>
                <a:latin typeface="Blacker Pro Dis Hv"/>
                <a:cs typeface="Blacker Pro Dis Hv"/>
              </a:rPr>
              <a:t>célébrez</a:t>
            </a:r>
            <a:endParaRPr sz="5000">
              <a:latin typeface="Blacker Pro Dis Hv"/>
              <a:cs typeface="Blacker Pro Dis Hv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6997" y="6722465"/>
            <a:ext cx="20637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Document</a:t>
            </a:r>
            <a:r>
              <a:rPr dirty="0" sz="6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non</a:t>
            </a:r>
            <a:r>
              <a:rPr dirty="0" sz="6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contractuel</a:t>
            </a:r>
            <a:r>
              <a:rPr dirty="0" sz="6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–</a:t>
            </a:r>
            <a:r>
              <a:rPr dirty="0" sz="6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strictement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 confidentiel</a:t>
            </a:r>
            <a:endParaRPr sz="600">
              <a:latin typeface="Montserrat"/>
              <a:cs typeface="Montserra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544175" y="186969"/>
            <a:ext cx="1501775" cy="351155"/>
            <a:chOff x="10544175" y="186969"/>
            <a:chExt cx="1501775" cy="35115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44175" y="186969"/>
              <a:ext cx="1496695" cy="27645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44175" y="186969"/>
              <a:ext cx="1501775" cy="350875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59528" y="1742567"/>
            <a:ext cx="2472817" cy="3533647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75581" y="2993345"/>
            <a:ext cx="196850" cy="1612265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1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100" spc="14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1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1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3147" y="389926"/>
            <a:ext cx="2707640" cy="445134"/>
            <a:chOff x="853147" y="389926"/>
            <a:chExt cx="2707640" cy="4451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147" y="504570"/>
              <a:ext cx="236181" cy="24155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77810" y="503554"/>
              <a:ext cx="1757680" cy="331470"/>
            </a:xfrm>
            <a:custGeom>
              <a:avLst/>
              <a:gdLst/>
              <a:ahLst/>
              <a:cxnLst/>
              <a:rect l="l" t="t" r="r" b="b"/>
              <a:pathLst>
                <a:path w="1757680" h="331469">
                  <a:moveTo>
                    <a:pt x="278676" y="234569"/>
                  </a:moveTo>
                  <a:lnTo>
                    <a:pt x="240068" y="188595"/>
                  </a:lnTo>
                  <a:lnTo>
                    <a:pt x="179298" y="103251"/>
                  </a:lnTo>
                  <a:lnTo>
                    <a:pt x="223812" y="51054"/>
                  </a:lnTo>
                  <a:lnTo>
                    <a:pt x="270294" y="8382"/>
                  </a:lnTo>
                  <a:lnTo>
                    <a:pt x="270294" y="5588"/>
                  </a:lnTo>
                  <a:lnTo>
                    <a:pt x="182460" y="5588"/>
                  </a:lnTo>
                  <a:lnTo>
                    <a:pt x="182460" y="8382"/>
                  </a:lnTo>
                  <a:lnTo>
                    <a:pt x="202349" y="50800"/>
                  </a:lnTo>
                  <a:lnTo>
                    <a:pt x="170040" y="90805"/>
                  </a:lnTo>
                  <a:lnTo>
                    <a:pt x="142494" y="50800"/>
                  </a:lnTo>
                  <a:lnTo>
                    <a:pt x="157848" y="8382"/>
                  </a:lnTo>
                  <a:lnTo>
                    <a:pt x="157848" y="5588"/>
                  </a:lnTo>
                  <a:lnTo>
                    <a:pt x="0" y="5588"/>
                  </a:lnTo>
                  <a:lnTo>
                    <a:pt x="0" y="8382"/>
                  </a:lnTo>
                  <a:lnTo>
                    <a:pt x="26873" y="40386"/>
                  </a:lnTo>
                  <a:lnTo>
                    <a:pt x="97561" y="138430"/>
                  </a:lnTo>
                  <a:lnTo>
                    <a:pt x="50126" y="191897"/>
                  </a:lnTo>
                  <a:lnTo>
                    <a:pt x="4076" y="234569"/>
                  </a:lnTo>
                  <a:lnTo>
                    <a:pt x="4076" y="237109"/>
                  </a:lnTo>
                  <a:lnTo>
                    <a:pt x="89420" y="237109"/>
                  </a:lnTo>
                  <a:lnTo>
                    <a:pt x="89420" y="234569"/>
                  </a:lnTo>
                  <a:lnTo>
                    <a:pt x="72034" y="192405"/>
                  </a:lnTo>
                  <a:lnTo>
                    <a:pt x="106578" y="150368"/>
                  </a:lnTo>
                  <a:lnTo>
                    <a:pt x="135496" y="192659"/>
                  </a:lnTo>
                  <a:lnTo>
                    <a:pt x="118783" y="234569"/>
                  </a:lnTo>
                  <a:lnTo>
                    <a:pt x="118783" y="237109"/>
                  </a:lnTo>
                  <a:lnTo>
                    <a:pt x="278676" y="237109"/>
                  </a:lnTo>
                  <a:lnTo>
                    <a:pt x="278676" y="234569"/>
                  </a:lnTo>
                  <a:close/>
                </a:path>
                <a:path w="1757680" h="331469">
                  <a:moveTo>
                    <a:pt x="570649" y="113411"/>
                  </a:moveTo>
                  <a:lnTo>
                    <a:pt x="558838" y="53975"/>
                  </a:lnTo>
                  <a:lnTo>
                    <a:pt x="526072" y="14097"/>
                  </a:lnTo>
                  <a:lnTo>
                    <a:pt x="477558" y="0"/>
                  </a:lnTo>
                  <a:lnTo>
                    <a:pt x="470319" y="381"/>
                  </a:lnTo>
                  <a:lnTo>
                    <a:pt x="470319" y="134620"/>
                  </a:lnTo>
                  <a:lnTo>
                    <a:pt x="469684" y="155702"/>
                  </a:lnTo>
                  <a:lnTo>
                    <a:pt x="464350" y="191389"/>
                  </a:lnTo>
                  <a:lnTo>
                    <a:pt x="453783" y="217424"/>
                  </a:lnTo>
                  <a:lnTo>
                    <a:pt x="453682" y="217678"/>
                  </a:lnTo>
                  <a:lnTo>
                    <a:pt x="427647" y="232791"/>
                  </a:lnTo>
                  <a:lnTo>
                    <a:pt x="422567" y="232029"/>
                  </a:lnTo>
                  <a:lnTo>
                    <a:pt x="417487" y="229743"/>
                  </a:lnTo>
                  <a:lnTo>
                    <a:pt x="412661" y="225933"/>
                  </a:lnTo>
                  <a:lnTo>
                    <a:pt x="407835" y="220599"/>
                  </a:lnTo>
                  <a:lnTo>
                    <a:pt x="407835" y="41529"/>
                  </a:lnTo>
                  <a:lnTo>
                    <a:pt x="412534" y="39878"/>
                  </a:lnTo>
                  <a:lnTo>
                    <a:pt x="416979" y="38735"/>
                  </a:lnTo>
                  <a:lnTo>
                    <a:pt x="421297" y="37973"/>
                  </a:lnTo>
                  <a:lnTo>
                    <a:pt x="425234" y="37719"/>
                  </a:lnTo>
                  <a:lnTo>
                    <a:pt x="436156" y="39243"/>
                  </a:lnTo>
                  <a:lnTo>
                    <a:pt x="459524" y="62484"/>
                  </a:lnTo>
                  <a:lnTo>
                    <a:pt x="467652" y="92837"/>
                  </a:lnTo>
                  <a:lnTo>
                    <a:pt x="470319" y="134620"/>
                  </a:lnTo>
                  <a:lnTo>
                    <a:pt x="470319" y="381"/>
                  </a:lnTo>
                  <a:lnTo>
                    <a:pt x="439585" y="8636"/>
                  </a:lnTo>
                  <a:lnTo>
                    <a:pt x="415201" y="25400"/>
                  </a:lnTo>
                  <a:lnTo>
                    <a:pt x="407835" y="32512"/>
                  </a:lnTo>
                  <a:lnTo>
                    <a:pt x="407835" y="2540"/>
                  </a:lnTo>
                  <a:lnTo>
                    <a:pt x="405549" y="0"/>
                  </a:lnTo>
                  <a:lnTo>
                    <a:pt x="291503" y="24130"/>
                  </a:lnTo>
                  <a:lnTo>
                    <a:pt x="291503" y="27051"/>
                  </a:lnTo>
                  <a:lnTo>
                    <a:pt x="310299" y="57150"/>
                  </a:lnTo>
                  <a:lnTo>
                    <a:pt x="310299" y="286131"/>
                  </a:lnTo>
                  <a:lnTo>
                    <a:pt x="290868" y="328295"/>
                  </a:lnTo>
                  <a:lnTo>
                    <a:pt x="290868" y="331089"/>
                  </a:lnTo>
                  <a:lnTo>
                    <a:pt x="429298" y="331089"/>
                  </a:lnTo>
                  <a:lnTo>
                    <a:pt x="429298" y="328295"/>
                  </a:lnTo>
                  <a:lnTo>
                    <a:pt x="407835" y="286131"/>
                  </a:lnTo>
                  <a:lnTo>
                    <a:pt x="407835" y="237998"/>
                  </a:lnTo>
                  <a:lnTo>
                    <a:pt x="415709" y="240030"/>
                  </a:lnTo>
                  <a:lnTo>
                    <a:pt x="424573" y="241554"/>
                  </a:lnTo>
                  <a:lnTo>
                    <a:pt x="425221" y="241554"/>
                  </a:lnTo>
                  <a:lnTo>
                    <a:pt x="432219" y="242189"/>
                  </a:lnTo>
                  <a:lnTo>
                    <a:pt x="440728" y="242570"/>
                  </a:lnTo>
                  <a:lnTo>
                    <a:pt x="460032" y="241554"/>
                  </a:lnTo>
                  <a:lnTo>
                    <a:pt x="477939" y="238506"/>
                  </a:lnTo>
                  <a:lnTo>
                    <a:pt x="479463" y="237998"/>
                  </a:lnTo>
                  <a:lnTo>
                    <a:pt x="494576" y="233426"/>
                  </a:lnTo>
                  <a:lnTo>
                    <a:pt x="495719" y="232791"/>
                  </a:lnTo>
                  <a:lnTo>
                    <a:pt x="523659" y="217424"/>
                  </a:lnTo>
                  <a:lnTo>
                    <a:pt x="546265" y="194818"/>
                  </a:lnTo>
                  <a:lnTo>
                    <a:pt x="561759" y="165735"/>
                  </a:lnTo>
                  <a:lnTo>
                    <a:pt x="569633" y="131953"/>
                  </a:lnTo>
                  <a:lnTo>
                    <a:pt x="570649" y="113411"/>
                  </a:lnTo>
                  <a:close/>
                </a:path>
                <a:path w="1757680" h="331469">
                  <a:moveTo>
                    <a:pt x="828967" y="108204"/>
                  </a:moveTo>
                  <a:lnTo>
                    <a:pt x="828040" y="100203"/>
                  </a:lnTo>
                  <a:lnTo>
                    <a:pt x="825665" y="79502"/>
                  </a:lnTo>
                  <a:lnTo>
                    <a:pt x="815886" y="53340"/>
                  </a:lnTo>
                  <a:lnTo>
                    <a:pt x="777913" y="14351"/>
                  </a:lnTo>
                  <a:lnTo>
                    <a:pt x="736346" y="1016"/>
                  </a:lnTo>
                  <a:lnTo>
                    <a:pt x="734606" y="1016"/>
                  </a:lnTo>
                  <a:lnTo>
                    <a:pt x="734606" y="95758"/>
                  </a:lnTo>
                  <a:lnTo>
                    <a:pt x="691045" y="100203"/>
                  </a:lnTo>
                  <a:lnTo>
                    <a:pt x="692188" y="62103"/>
                  </a:lnTo>
                  <a:lnTo>
                    <a:pt x="695629" y="36957"/>
                  </a:lnTo>
                  <a:lnTo>
                    <a:pt x="695744" y="36195"/>
                  </a:lnTo>
                  <a:lnTo>
                    <a:pt x="714286" y="11938"/>
                  </a:lnTo>
                  <a:lnTo>
                    <a:pt x="719874" y="11938"/>
                  </a:lnTo>
                  <a:lnTo>
                    <a:pt x="731812" y="36957"/>
                  </a:lnTo>
                  <a:lnTo>
                    <a:pt x="734098" y="66675"/>
                  </a:lnTo>
                  <a:lnTo>
                    <a:pt x="734606" y="95758"/>
                  </a:lnTo>
                  <a:lnTo>
                    <a:pt x="734606" y="1016"/>
                  </a:lnTo>
                  <a:lnTo>
                    <a:pt x="700951" y="1016"/>
                  </a:lnTo>
                  <a:lnTo>
                    <a:pt x="667931" y="8890"/>
                  </a:lnTo>
                  <a:lnTo>
                    <a:pt x="617258" y="46482"/>
                  </a:lnTo>
                  <a:lnTo>
                    <a:pt x="593763" y="106680"/>
                  </a:lnTo>
                  <a:lnTo>
                    <a:pt x="592747" y="124206"/>
                  </a:lnTo>
                  <a:lnTo>
                    <a:pt x="593636" y="140843"/>
                  </a:lnTo>
                  <a:lnTo>
                    <a:pt x="615226" y="198120"/>
                  </a:lnTo>
                  <a:lnTo>
                    <a:pt x="662343" y="234061"/>
                  </a:lnTo>
                  <a:lnTo>
                    <a:pt x="710857" y="242570"/>
                  </a:lnTo>
                  <a:lnTo>
                    <a:pt x="729907" y="241554"/>
                  </a:lnTo>
                  <a:lnTo>
                    <a:pt x="762927" y="233680"/>
                  </a:lnTo>
                  <a:lnTo>
                    <a:pt x="789597" y="217805"/>
                  </a:lnTo>
                  <a:lnTo>
                    <a:pt x="812076" y="194310"/>
                  </a:lnTo>
                  <a:lnTo>
                    <a:pt x="813358" y="192405"/>
                  </a:lnTo>
                  <a:lnTo>
                    <a:pt x="821893" y="179832"/>
                  </a:lnTo>
                  <a:lnTo>
                    <a:pt x="822121" y="179832"/>
                  </a:lnTo>
                  <a:lnTo>
                    <a:pt x="818299" y="176530"/>
                  </a:lnTo>
                  <a:lnTo>
                    <a:pt x="812711" y="179832"/>
                  </a:lnTo>
                  <a:lnTo>
                    <a:pt x="806869" y="182753"/>
                  </a:lnTo>
                  <a:lnTo>
                    <a:pt x="780326" y="191262"/>
                  </a:lnTo>
                  <a:lnTo>
                    <a:pt x="763943" y="192405"/>
                  </a:lnTo>
                  <a:lnTo>
                    <a:pt x="753529" y="191770"/>
                  </a:lnTo>
                  <a:lnTo>
                    <a:pt x="725843" y="181864"/>
                  </a:lnTo>
                  <a:lnTo>
                    <a:pt x="705269" y="161417"/>
                  </a:lnTo>
                  <a:lnTo>
                    <a:pt x="693458" y="132207"/>
                  </a:lnTo>
                  <a:lnTo>
                    <a:pt x="691172" y="109093"/>
                  </a:lnTo>
                  <a:lnTo>
                    <a:pt x="691172" y="108204"/>
                  </a:lnTo>
                  <a:lnTo>
                    <a:pt x="828967" y="108204"/>
                  </a:lnTo>
                  <a:close/>
                </a:path>
                <a:path w="1757680" h="331469">
                  <a:moveTo>
                    <a:pt x="1053630" y="3556"/>
                  </a:moveTo>
                  <a:lnTo>
                    <a:pt x="1049058" y="2032"/>
                  </a:lnTo>
                  <a:lnTo>
                    <a:pt x="1044105" y="889"/>
                  </a:lnTo>
                  <a:lnTo>
                    <a:pt x="1038644" y="254"/>
                  </a:lnTo>
                  <a:lnTo>
                    <a:pt x="1032675" y="0"/>
                  </a:lnTo>
                  <a:lnTo>
                    <a:pt x="1026325" y="508"/>
                  </a:lnTo>
                  <a:lnTo>
                    <a:pt x="997242" y="10922"/>
                  </a:lnTo>
                  <a:lnTo>
                    <a:pt x="970699" y="30988"/>
                  </a:lnTo>
                  <a:lnTo>
                    <a:pt x="959015" y="47879"/>
                  </a:lnTo>
                  <a:lnTo>
                    <a:pt x="959015" y="2540"/>
                  </a:lnTo>
                  <a:lnTo>
                    <a:pt x="956729" y="0"/>
                  </a:lnTo>
                  <a:lnTo>
                    <a:pt x="842683" y="24130"/>
                  </a:lnTo>
                  <a:lnTo>
                    <a:pt x="842683" y="27051"/>
                  </a:lnTo>
                  <a:lnTo>
                    <a:pt x="861225" y="57150"/>
                  </a:lnTo>
                  <a:lnTo>
                    <a:pt x="861225" y="192659"/>
                  </a:lnTo>
                  <a:lnTo>
                    <a:pt x="842048" y="234442"/>
                  </a:lnTo>
                  <a:lnTo>
                    <a:pt x="842048" y="237109"/>
                  </a:lnTo>
                  <a:lnTo>
                    <a:pt x="978192" y="237109"/>
                  </a:lnTo>
                  <a:lnTo>
                    <a:pt x="978192" y="234442"/>
                  </a:lnTo>
                  <a:lnTo>
                    <a:pt x="959015" y="192151"/>
                  </a:lnTo>
                  <a:lnTo>
                    <a:pt x="959015" y="65024"/>
                  </a:lnTo>
                  <a:lnTo>
                    <a:pt x="963333" y="60833"/>
                  </a:lnTo>
                  <a:lnTo>
                    <a:pt x="968413" y="57785"/>
                  </a:lnTo>
                  <a:lnTo>
                    <a:pt x="974382" y="55880"/>
                  </a:lnTo>
                  <a:lnTo>
                    <a:pt x="981113" y="55372"/>
                  </a:lnTo>
                  <a:lnTo>
                    <a:pt x="989114" y="55880"/>
                  </a:lnTo>
                  <a:lnTo>
                    <a:pt x="1016419" y="70358"/>
                  </a:lnTo>
                  <a:lnTo>
                    <a:pt x="1034834" y="89916"/>
                  </a:lnTo>
                  <a:lnTo>
                    <a:pt x="1038898" y="89916"/>
                  </a:lnTo>
                  <a:lnTo>
                    <a:pt x="1053630" y="3556"/>
                  </a:lnTo>
                  <a:close/>
                </a:path>
                <a:path w="1757680" h="331469">
                  <a:moveTo>
                    <a:pt x="1205395" y="234442"/>
                  </a:moveTo>
                  <a:lnTo>
                    <a:pt x="1186218" y="192151"/>
                  </a:lnTo>
                  <a:lnTo>
                    <a:pt x="1186218" y="2540"/>
                  </a:lnTo>
                  <a:lnTo>
                    <a:pt x="1183932" y="0"/>
                  </a:lnTo>
                  <a:lnTo>
                    <a:pt x="1069886" y="24130"/>
                  </a:lnTo>
                  <a:lnTo>
                    <a:pt x="1069886" y="27559"/>
                  </a:lnTo>
                  <a:lnTo>
                    <a:pt x="1088428" y="57150"/>
                  </a:lnTo>
                  <a:lnTo>
                    <a:pt x="1088428" y="192659"/>
                  </a:lnTo>
                  <a:lnTo>
                    <a:pt x="1069251" y="234442"/>
                  </a:lnTo>
                  <a:lnTo>
                    <a:pt x="1069251" y="237109"/>
                  </a:lnTo>
                  <a:lnTo>
                    <a:pt x="1205395" y="237109"/>
                  </a:lnTo>
                  <a:lnTo>
                    <a:pt x="1205395" y="234442"/>
                  </a:lnTo>
                  <a:close/>
                </a:path>
                <a:path w="1757680" h="331469">
                  <a:moveTo>
                    <a:pt x="1455966" y="108204"/>
                  </a:moveTo>
                  <a:lnTo>
                    <a:pt x="1455077" y="100203"/>
                  </a:lnTo>
                  <a:lnTo>
                    <a:pt x="1452791" y="79502"/>
                  </a:lnTo>
                  <a:lnTo>
                    <a:pt x="1442885" y="53340"/>
                  </a:lnTo>
                  <a:lnTo>
                    <a:pt x="1405039" y="14351"/>
                  </a:lnTo>
                  <a:lnTo>
                    <a:pt x="1363345" y="1016"/>
                  </a:lnTo>
                  <a:lnTo>
                    <a:pt x="1361605" y="1016"/>
                  </a:lnTo>
                  <a:lnTo>
                    <a:pt x="1361605" y="95758"/>
                  </a:lnTo>
                  <a:lnTo>
                    <a:pt x="1318044" y="100203"/>
                  </a:lnTo>
                  <a:lnTo>
                    <a:pt x="1319187" y="62103"/>
                  </a:lnTo>
                  <a:lnTo>
                    <a:pt x="1322628" y="36957"/>
                  </a:lnTo>
                  <a:lnTo>
                    <a:pt x="1322743" y="36195"/>
                  </a:lnTo>
                  <a:lnTo>
                    <a:pt x="1341285" y="11938"/>
                  </a:lnTo>
                  <a:lnTo>
                    <a:pt x="1346873" y="11938"/>
                  </a:lnTo>
                  <a:lnTo>
                    <a:pt x="1358938" y="36957"/>
                  </a:lnTo>
                  <a:lnTo>
                    <a:pt x="1361224" y="66675"/>
                  </a:lnTo>
                  <a:lnTo>
                    <a:pt x="1361605" y="95758"/>
                  </a:lnTo>
                  <a:lnTo>
                    <a:pt x="1361605" y="1016"/>
                  </a:lnTo>
                  <a:lnTo>
                    <a:pt x="1328077" y="1016"/>
                  </a:lnTo>
                  <a:lnTo>
                    <a:pt x="1295057" y="8890"/>
                  </a:lnTo>
                  <a:lnTo>
                    <a:pt x="1244384" y="46482"/>
                  </a:lnTo>
                  <a:lnTo>
                    <a:pt x="1220762" y="106680"/>
                  </a:lnTo>
                  <a:lnTo>
                    <a:pt x="1219873" y="124206"/>
                  </a:lnTo>
                  <a:lnTo>
                    <a:pt x="1220762" y="140843"/>
                  </a:lnTo>
                  <a:lnTo>
                    <a:pt x="1242225" y="198120"/>
                  </a:lnTo>
                  <a:lnTo>
                    <a:pt x="1289469" y="234061"/>
                  </a:lnTo>
                  <a:lnTo>
                    <a:pt x="1337983" y="242570"/>
                  </a:lnTo>
                  <a:lnTo>
                    <a:pt x="1356906" y="241554"/>
                  </a:lnTo>
                  <a:lnTo>
                    <a:pt x="1389926" y="233680"/>
                  </a:lnTo>
                  <a:lnTo>
                    <a:pt x="1416596" y="217805"/>
                  </a:lnTo>
                  <a:lnTo>
                    <a:pt x="1439202" y="194310"/>
                  </a:lnTo>
                  <a:lnTo>
                    <a:pt x="1440472" y="192405"/>
                  </a:lnTo>
                  <a:lnTo>
                    <a:pt x="1448892" y="179832"/>
                  </a:lnTo>
                  <a:lnTo>
                    <a:pt x="1449120" y="179832"/>
                  </a:lnTo>
                  <a:lnTo>
                    <a:pt x="1445425" y="176530"/>
                  </a:lnTo>
                  <a:lnTo>
                    <a:pt x="1439710" y="179832"/>
                  </a:lnTo>
                  <a:lnTo>
                    <a:pt x="1433868" y="182753"/>
                  </a:lnTo>
                  <a:lnTo>
                    <a:pt x="1407452" y="191262"/>
                  </a:lnTo>
                  <a:lnTo>
                    <a:pt x="1390942" y="192405"/>
                  </a:lnTo>
                  <a:lnTo>
                    <a:pt x="1380528" y="191770"/>
                  </a:lnTo>
                  <a:lnTo>
                    <a:pt x="1352969" y="181864"/>
                  </a:lnTo>
                  <a:lnTo>
                    <a:pt x="1332268" y="161417"/>
                  </a:lnTo>
                  <a:lnTo>
                    <a:pt x="1320584" y="132207"/>
                  </a:lnTo>
                  <a:lnTo>
                    <a:pt x="1318298" y="109093"/>
                  </a:lnTo>
                  <a:lnTo>
                    <a:pt x="1318298" y="108204"/>
                  </a:lnTo>
                  <a:lnTo>
                    <a:pt x="1455966" y="108204"/>
                  </a:lnTo>
                  <a:close/>
                </a:path>
                <a:path w="1757680" h="331469">
                  <a:moveTo>
                    <a:pt x="1757210" y="234442"/>
                  </a:moveTo>
                  <a:lnTo>
                    <a:pt x="1738033" y="192151"/>
                  </a:lnTo>
                  <a:lnTo>
                    <a:pt x="1738033" y="63881"/>
                  </a:lnTo>
                  <a:lnTo>
                    <a:pt x="1737525" y="54864"/>
                  </a:lnTo>
                  <a:lnTo>
                    <a:pt x="1723555" y="24003"/>
                  </a:lnTo>
                  <a:lnTo>
                    <a:pt x="1695234" y="4572"/>
                  </a:lnTo>
                  <a:lnTo>
                    <a:pt x="1668056" y="0"/>
                  </a:lnTo>
                  <a:lnTo>
                    <a:pt x="1656118" y="635"/>
                  </a:lnTo>
                  <a:lnTo>
                    <a:pt x="1622717" y="10414"/>
                  </a:lnTo>
                  <a:lnTo>
                    <a:pt x="1594269" y="29210"/>
                  </a:lnTo>
                  <a:lnTo>
                    <a:pt x="1586141" y="37084"/>
                  </a:lnTo>
                  <a:lnTo>
                    <a:pt x="1586141" y="2540"/>
                  </a:lnTo>
                  <a:lnTo>
                    <a:pt x="1583855" y="0"/>
                  </a:lnTo>
                  <a:lnTo>
                    <a:pt x="1469809" y="24130"/>
                  </a:lnTo>
                  <a:lnTo>
                    <a:pt x="1469809" y="27051"/>
                  </a:lnTo>
                  <a:lnTo>
                    <a:pt x="1488351" y="57150"/>
                  </a:lnTo>
                  <a:lnTo>
                    <a:pt x="1488351" y="192659"/>
                  </a:lnTo>
                  <a:lnTo>
                    <a:pt x="1469174" y="234442"/>
                  </a:lnTo>
                  <a:lnTo>
                    <a:pt x="1469174" y="237109"/>
                  </a:lnTo>
                  <a:lnTo>
                    <a:pt x="1603032" y="237109"/>
                  </a:lnTo>
                  <a:lnTo>
                    <a:pt x="1603032" y="234442"/>
                  </a:lnTo>
                  <a:lnTo>
                    <a:pt x="1586141" y="192151"/>
                  </a:lnTo>
                  <a:lnTo>
                    <a:pt x="1586141" y="49276"/>
                  </a:lnTo>
                  <a:lnTo>
                    <a:pt x="1589443" y="45593"/>
                  </a:lnTo>
                  <a:lnTo>
                    <a:pt x="1593634" y="42799"/>
                  </a:lnTo>
                  <a:lnTo>
                    <a:pt x="1604175" y="38481"/>
                  </a:lnTo>
                  <a:lnTo>
                    <a:pt x="1609890" y="37465"/>
                  </a:lnTo>
                  <a:lnTo>
                    <a:pt x="1615859" y="37465"/>
                  </a:lnTo>
                  <a:lnTo>
                    <a:pt x="1638719" y="53975"/>
                  </a:lnTo>
                  <a:lnTo>
                    <a:pt x="1640243" y="65659"/>
                  </a:lnTo>
                  <a:lnTo>
                    <a:pt x="1640243" y="192786"/>
                  </a:lnTo>
                  <a:lnTo>
                    <a:pt x="1623352" y="234442"/>
                  </a:lnTo>
                  <a:lnTo>
                    <a:pt x="1623352" y="237109"/>
                  </a:lnTo>
                  <a:lnTo>
                    <a:pt x="1757210" y="237109"/>
                  </a:lnTo>
                  <a:lnTo>
                    <a:pt x="1757210" y="234442"/>
                  </a:lnTo>
                  <a:close/>
                </a:path>
              </a:pathLst>
            </a:custGeom>
            <a:solidFill>
              <a:srgbClr val="122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9498" y="503554"/>
              <a:ext cx="228092" cy="2425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7402" y="504570"/>
              <a:ext cx="236220" cy="2415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4451" y="503554"/>
              <a:ext cx="206121" cy="2425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58746" y="389926"/>
              <a:ext cx="104331" cy="96864"/>
            </a:xfrm>
            <a:prstGeom prst="rect">
              <a:avLst/>
            </a:prstGeom>
          </p:spPr>
        </p:pic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840130" y="753236"/>
            <a:ext cx="19030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solidFill>
                  <a:srgbClr val="122841"/>
                </a:solidFill>
              </a:rPr>
              <a:t>hors</a:t>
            </a:r>
            <a:r>
              <a:rPr dirty="0" sz="2400" spc="-145">
                <a:solidFill>
                  <a:srgbClr val="122841"/>
                </a:solidFill>
              </a:rPr>
              <a:t> </a:t>
            </a:r>
            <a:r>
              <a:rPr dirty="0" sz="2400" spc="-10">
                <a:solidFill>
                  <a:srgbClr val="122841"/>
                </a:solidFill>
              </a:rPr>
              <a:t>normes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58113" y="1294638"/>
            <a:ext cx="4504690" cy="1868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122942"/>
                </a:solidFill>
                <a:latin typeface="Montserrat"/>
                <a:cs typeface="Montserrat"/>
              </a:rPr>
              <a:t>Nos</a:t>
            </a:r>
            <a:r>
              <a:rPr dirty="0" sz="1400" spc="-10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400" b="1">
                <a:solidFill>
                  <a:srgbClr val="122942"/>
                </a:solidFill>
                <a:latin typeface="Montserrat"/>
                <a:cs typeface="Montserrat"/>
              </a:rPr>
              <a:t>plus</a:t>
            </a:r>
            <a:r>
              <a:rPr dirty="0" sz="1400" spc="-6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400" b="1">
                <a:solidFill>
                  <a:srgbClr val="122942"/>
                </a:solidFill>
                <a:latin typeface="Montserrat"/>
                <a:cs typeface="Montserrat"/>
              </a:rPr>
              <a:t>belles</a:t>
            </a:r>
            <a:r>
              <a:rPr dirty="0" sz="1400" spc="-6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400" spc="-10" b="1">
                <a:solidFill>
                  <a:srgbClr val="122942"/>
                </a:solidFill>
                <a:latin typeface="Montserrat"/>
                <a:cs typeface="Montserrat"/>
              </a:rPr>
              <a:t>réalisations</a:t>
            </a:r>
            <a:endParaRPr sz="14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400">
              <a:latin typeface="Montserrat"/>
              <a:cs typeface="Montserrat"/>
            </a:endParaRPr>
          </a:p>
          <a:p>
            <a:pPr marL="43815">
              <a:lnSpc>
                <a:spcPct val="100000"/>
              </a:lnSpc>
            </a:pP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Défilé</a:t>
            </a:r>
            <a:r>
              <a:rPr dirty="0" sz="1000" spc="-15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haute</a:t>
            </a:r>
            <a:r>
              <a:rPr dirty="0" sz="1000" spc="-45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joaillerie</a:t>
            </a:r>
            <a:r>
              <a:rPr dirty="0" sz="1000" spc="15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Messika</a:t>
            </a:r>
            <a:r>
              <a:rPr dirty="0" sz="1000" spc="-30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et</a:t>
            </a:r>
            <a:r>
              <a:rPr dirty="0" sz="1000" spc="-25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vitrine</a:t>
            </a:r>
            <a:r>
              <a:rPr dirty="0" sz="1000" spc="-40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publicitaire</a:t>
            </a:r>
            <a:r>
              <a:rPr dirty="0" sz="1000" spc="-25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Champs</a:t>
            </a:r>
            <a:r>
              <a:rPr dirty="0" sz="1000" spc="-20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841"/>
                </a:solidFill>
                <a:latin typeface="Montserrat"/>
                <a:cs typeface="Montserrat"/>
              </a:rPr>
              <a:t>Elysées</a:t>
            </a:r>
            <a:endParaRPr sz="1000">
              <a:latin typeface="Montserrat"/>
              <a:cs typeface="Montserrat"/>
            </a:endParaRPr>
          </a:p>
          <a:p>
            <a:pPr marL="43815" marR="1155065">
              <a:lnSpc>
                <a:spcPct val="108000"/>
              </a:lnSpc>
            </a:pP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Exposition</a:t>
            </a:r>
            <a:r>
              <a:rPr dirty="0" sz="1000" spc="-35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d’art</a:t>
            </a:r>
            <a:r>
              <a:rPr dirty="0" sz="1000" spc="-45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contemporain</a:t>
            </a:r>
            <a:r>
              <a:rPr dirty="0" sz="1000" spc="-20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Paris</a:t>
            </a:r>
            <a:r>
              <a:rPr dirty="0" sz="1000" spc="-60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841"/>
                </a:solidFill>
                <a:latin typeface="Montserrat"/>
                <a:cs typeface="Montserrat"/>
              </a:rPr>
              <a:t>Internationale</a:t>
            </a:r>
            <a:r>
              <a:rPr dirty="0" sz="1000" spc="-10">
                <a:solidFill>
                  <a:srgbClr val="122841"/>
                </a:solidFill>
                <a:latin typeface="Montserrat"/>
                <a:cs typeface="Montserrat"/>
              </a:rPr>
              <a:t>,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Expérience</a:t>
            </a:r>
            <a:r>
              <a:rPr dirty="0" sz="1000" spc="-5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culinaire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We</a:t>
            </a:r>
            <a:r>
              <a:rPr dirty="0" sz="1000" spc="-40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Are</a:t>
            </a:r>
            <a:r>
              <a:rPr dirty="0" sz="1000" spc="-40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841"/>
                </a:solidFill>
                <a:latin typeface="Montserrat"/>
                <a:cs typeface="Montserrat"/>
              </a:rPr>
              <a:t>Ona,</a:t>
            </a:r>
            <a:endParaRPr sz="1000">
              <a:latin typeface="Montserrat"/>
              <a:cs typeface="Montserrat"/>
            </a:endParaRPr>
          </a:p>
          <a:p>
            <a:pPr marL="43815" marR="1811655">
              <a:lnSpc>
                <a:spcPct val="108000"/>
              </a:lnSpc>
            </a:pP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Œuvre</a:t>
            </a:r>
            <a:r>
              <a:rPr dirty="0" sz="1000" spc="-35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artistique</a:t>
            </a:r>
            <a:r>
              <a:rPr dirty="0" sz="1000" spc="-30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signée</a:t>
            </a:r>
            <a:r>
              <a:rPr dirty="0" sz="1000" spc="-25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Georges</a:t>
            </a:r>
            <a:r>
              <a:rPr dirty="0" sz="1000" spc="-45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841"/>
                </a:solidFill>
                <a:latin typeface="Montserrat"/>
                <a:cs typeface="Montserrat"/>
              </a:rPr>
              <a:t>Rousse</a:t>
            </a:r>
            <a:r>
              <a:rPr dirty="0" sz="1000" spc="-10">
                <a:solidFill>
                  <a:srgbClr val="122841"/>
                </a:solidFill>
                <a:latin typeface="Montserrat"/>
                <a:cs typeface="Montserrat"/>
              </a:rPr>
              <a:t>,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Diner</a:t>
            </a:r>
            <a:r>
              <a:rPr dirty="0" sz="1000" spc="-20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à</a:t>
            </a:r>
            <a:r>
              <a:rPr dirty="0" sz="1000" spc="-20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ciel</a:t>
            </a:r>
            <a:r>
              <a:rPr dirty="0" sz="1000" spc="-10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ouvert</a:t>
            </a:r>
            <a:r>
              <a:rPr dirty="0" sz="1000" spc="-20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841"/>
                </a:solidFill>
                <a:latin typeface="Montserrat"/>
                <a:cs typeface="Montserrat"/>
              </a:rPr>
              <a:t>Valentino,</a:t>
            </a:r>
            <a:endParaRPr sz="1000">
              <a:latin typeface="Montserrat"/>
              <a:cs typeface="Montserrat"/>
            </a:endParaRPr>
          </a:p>
          <a:p>
            <a:pPr marL="43815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After</a:t>
            </a:r>
            <a:r>
              <a:rPr dirty="0" sz="1000" spc="-30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show</a:t>
            </a:r>
            <a:r>
              <a:rPr dirty="0" sz="1000" spc="-10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841"/>
                </a:solidFill>
                <a:latin typeface="Montserrat"/>
                <a:cs typeface="Montserrat"/>
              </a:rPr>
              <a:t>Courrèges,</a:t>
            </a:r>
            <a:endParaRPr sz="1000">
              <a:latin typeface="Montserrat"/>
              <a:cs typeface="Montserrat"/>
            </a:endParaRPr>
          </a:p>
          <a:p>
            <a:pPr marL="4381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Shoowrom</a:t>
            </a:r>
            <a:r>
              <a:rPr dirty="0" sz="1000" spc="250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et</a:t>
            </a:r>
            <a:r>
              <a:rPr dirty="0" sz="1000" spc="-35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préparation</a:t>
            </a:r>
            <a:r>
              <a:rPr dirty="0" sz="1000" spc="-5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défilé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Off</a:t>
            </a:r>
            <a:r>
              <a:rPr dirty="0" sz="1000" spc="-15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White,</a:t>
            </a:r>
            <a:r>
              <a:rPr dirty="0" sz="1000" spc="-15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l’Oréal</a:t>
            </a:r>
            <a:r>
              <a:rPr dirty="0" sz="1000" spc="-25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spc="-50" b="1">
                <a:solidFill>
                  <a:srgbClr val="122841"/>
                </a:solidFill>
                <a:latin typeface="Montserrat"/>
                <a:cs typeface="Montserrat"/>
              </a:rPr>
              <a:t>…</a:t>
            </a:r>
            <a:endParaRPr sz="1000">
              <a:latin typeface="Montserrat"/>
              <a:cs typeface="Montserrat"/>
            </a:endParaRPr>
          </a:p>
          <a:p>
            <a:pPr marL="4381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Pub</a:t>
            </a:r>
            <a:r>
              <a:rPr dirty="0" sz="1000" spc="-20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grand</a:t>
            </a:r>
            <a:r>
              <a:rPr dirty="0" sz="1000" spc="-25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format</a:t>
            </a:r>
            <a:r>
              <a:rPr dirty="0" sz="1000" spc="-10" b="1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841"/>
                </a:solidFill>
                <a:latin typeface="Montserrat"/>
                <a:cs typeface="Montserrat"/>
              </a:rPr>
              <a:t>Gucci </a:t>
            </a:r>
            <a:r>
              <a:rPr dirty="0" sz="1000">
                <a:solidFill>
                  <a:srgbClr val="122841"/>
                </a:solidFill>
                <a:latin typeface="Montserrat"/>
                <a:cs typeface="Montserrat"/>
              </a:rPr>
              <a:t>rue</a:t>
            </a:r>
            <a:r>
              <a:rPr dirty="0" sz="1000" spc="-30">
                <a:solidFill>
                  <a:srgbClr val="122841"/>
                </a:solidFill>
                <a:latin typeface="Montserrat"/>
                <a:cs typeface="Montserrat"/>
              </a:rPr>
              <a:t> </a:t>
            </a:r>
            <a:r>
              <a:rPr dirty="0" sz="1000" spc="-10">
                <a:solidFill>
                  <a:srgbClr val="122841"/>
                </a:solidFill>
                <a:latin typeface="Montserrat"/>
                <a:cs typeface="Montserrat"/>
              </a:rPr>
              <a:t>Royale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8797" y="6718198"/>
            <a:ext cx="20637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Document</a:t>
            </a:r>
            <a:r>
              <a:rPr dirty="0" sz="6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non</a:t>
            </a:r>
            <a:r>
              <a:rPr dirty="0" sz="6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contractuel</a:t>
            </a:r>
            <a:r>
              <a:rPr dirty="0" sz="6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–</a:t>
            </a:r>
            <a:r>
              <a:rPr dirty="0" sz="6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strictement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 confidentiel</a:t>
            </a:r>
            <a:endParaRPr sz="600">
              <a:latin typeface="Montserrat"/>
              <a:cs typeface="Montserra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16346" y="434340"/>
            <a:ext cx="1991359" cy="289572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278754" y="434340"/>
            <a:ext cx="6847840" cy="6106160"/>
            <a:chOff x="5278754" y="434340"/>
            <a:chExt cx="6847840" cy="610616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00464" y="3404514"/>
              <a:ext cx="2787904" cy="309778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281414" y="3385464"/>
              <a:ext cx="2826385" cy="3136265"/>
            </a:xfrm>
            <a:custGeom>
              <a:avLst/>
              <a:gdLst/>
              <a:ahLst/>
              <a:cxnLst/>
              <a:rect l="l" t="t" r="r" b="b"/>
              <a:pathLst>
                <a:path w="2826384" h="3136265">
                  <a:moveTo>
                    <a:pt x="0" y="3135884"/>
                  </a:moveTo>
                  <a:lnTo>
                    <a:pt x="2826004" y="3135884"/>
                  </a:lnTo>
                  <a:lnTo>
                    <a:pt x="2826004" y="0"/>
                  </a:lnTo>
                  <a:lnTo>
                    <a:pt x="0" y="0"/>
                  </a:lnTo>
                  <a:lnTo>
                    <a:pt x="0" y="313588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70697" y="434340"/>
              <a:ext cx="4203700" cy="28920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78754" y="3415690"/>
              <a:ext cx="3967606" cy="3095752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661733" y="3415741"/>
            <a:ext cx="4509135" cy="3159125"/>
            <a:chOff x="661733" y="3415741"/>
            <a:chExt cx="4509135" cy="3159125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3683" y="3450158"/>
              <a:ext cx="3621278" cy="30453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8880" y="3424783"/>
              <a:ext cx="3729482" cy="307746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7900" y="3461016"/>
              <a:ext cx="3967607" cy="311327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1733" y="3415741"/>
              <a:ext cx="4508754" cy="308965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75581" y="2993345"/>
            <a:ext cx="196850" cy="1612265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1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100" spc="14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1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1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904" y="2768670"/>
            <a:ext cx="179705" cy="1470660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b="1">
                <a:solidFill>
                  <a:srgbClr val="FFFFFF"/>
                </a:solidFill>
                <a:latin typeface="Montserrat"/>
                <a:cs typeface="Montserrat"/>
              </a:rPr>
              <a:t>BOOK</a:t>
            </a:r>
            <a:r>
              <a:rPr dirty="0" sz="1000" spc="16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876927" y="6718198"/>
            <a:ext cx="20637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Montserrat"/>
                <a:cs typeface="Montserrat"/>
              </a:rPr>
              <a:t>Document</a:t>
            </a:r>
            <a:r>
              <a:rPr dirty="0" sz="600" spc="-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FFFFFF"/>
                </a:solidFill>
                <a:latin typeface="Montserrat"/>
                <a:cs typeface="Montserrat"/>
              </a:rPr>
              <a:t>non</a:t>
            </a:r>
            <a:r>
              <a:rPr dirty="0" sz="6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FFFFFF"/>
                </a:solidFill>
                <a:latin typeface="Montserrat"/>
                <a:cs typeface="Montserrat"/>
              </a:rPr>
              <a:t>contractuel</a:t>
            </a:r>
            <a:r>
              <a:rPr dirty="0" sz="600" spc="-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FFFFFF"/>
                </a:solidFill>
                <a:latin typeface="Montserrat"/>
                <a:cs typeface="Montserrat"/>
              </a:rPr>
              <a:t>–</a:t>
            </a:r>
            <a:r>
              <a:rPr dirty="0" sz="6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FFFFFF"/>
                </a:solidFill>
                <a:latin typeface="Montserrat"/>
                <a:cs typeface="Montserrat"/>
              </a:rPr>
              <a:t>strictement</a:t>
            </a:r>
            <a:r>
              <a:rPr dirty="0" sz="600" spc="-10">
                <a:solidFill>
                  <a:srgbClr val="FFFFFF"/>
                </a:solidFill>
                <a:latin typeface="Montserrat"/>
                <a:cs typeface="Montserrat"/>
              </a:rPr>
              <a:t> confidentiel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14800" y="1415541"/>
            <a:ext cx="3962400" cy="3810000"/>
          </a:xfrm>
          <a:custGeom>
            <a:avLst/>
            <a:gdLst/>
            <a:ahLst/>
            <a:cxnLst/>
            <a:rect l="l" t="t" r="r" b="b"/>
            <a:pathLst>
              <a:path w="3962400" h="3810000">
                <a:moveTo>
                  <a:pt x="1981200" y="0"/>
                </a:moveTo>
                <a:lnTo>
                  <a:pt x="1931607" y="585"/>
                </a:lnTo>
                <a:lnTo>
                  <a:pt x="1882314" y="2331"/>
                </a:lnTo>
                <a:lnTo>
                  <a:pt x="1833335" y="5225"/>
                </a:lnTo>
                <a:lnTo>
                  <a:pt x="1784683" y="9253"/>
                </a:lnTo>
                <a:lnTo>
                  <a:pt x="1736375" y="14401"/>
                </a:lnTo>
                <a:lnTo>
                  <a:pt x="1688422" y="20655"/>
                </a:lnTo>
                <a:lnTo>
                  <a:pt x="1640840" y="28003"/>
                </a:lnTo>
                <a:lnTo>
                  <a:pt x="1593643" y="36430"/>
                </a:lnTo>
                <a:lnTo>
                  <a:pt x="1546845" y="45923"/>
                </a:lnTo>
                <a:lnTo>
                  <a:pt x="1500460" y="56467"/>
                </a:lnTo>
                <a:lnTo>
                  <a:pt x="1454502" y="68050"/>
                </a:lnTo>
                <a:lnTo>
                  <a:pt x="1408986" y="80658"/>
                </a:lnTo>
                <a:lnTo>
                  <a:pt x="1363926" y="94277"/>
                </a:lnTo>
                <a:lnTo>
                  <a:pt x="1319335" y="108893"/>
                </a:lnTo>
                <a:lnTo>
                  <a:pt x="1275229" y="124494"/>
                </a:lnTo>
                <a:lnTo>
                  <a:pt x="1231621" y="141064"/>
                </a:lnTo>
                <a:lnTo>
                  <a:pt x="1188525" y="158591"/>
                </a:lnTo>
                <a:lnTo>
                  <a:pt x="1145956" y="177061"/>
                </a:lnTo>
                <a:lnTo>
                  <a:pt x="1103928" y="196460"/>
                </a:lnTo>
                <a:lnTo>
                  <a:pt x="1062454" y="216774"/>
                </a:lnTo>
                <a:lnTo>
                  <a:pt x="1021550" y="237991"/>
                </a:lnTo>
                <a:lnTo>
                  <a:pt x="981230" y="260096"/>
                </a:lnTo>
                <a:lnTo>
                  <a:pt x="941507" y="283075"/>
                </a:lnTo>
                <a:lnTo>
                  <a:pt x="902395" y="306915"/>
                </a:lnTo>
                <a:lnTo>
                  <a:pt x="863910" y="331603"/>
                </a:lnTo>
                <a:lnTo>
                  <a:pt x="826065" y="357125"/>
                </a:lnTo>
                <a:lnTo>
                  <a:pt x="788874" y="383467"/>
                </a:lnTo>
                <a:lnTo>
                  <a:pt x="752351" y="410615"/>
                </a:lnTo>
                <a:lnTo>
                  <a:pt x="716511" y="438556"/>
                </a:lnTo>
                <a:lnTo>
                  <a:pt x="681368" y="467276"/>
                </a:lnTo>
                <a:lnTo>
                  <a:pt x="646936" y="496761"/>
                </a:lnTo>
                <a:lnTo>
                  <a:pt x="613230" y="526998"/>
                </a:lnTo>
                <a:lnTo>
                  <a:pt x="580262" y="557974"/>
                </a:lnTo>
                <a:lnTo>
                  <a:pt x="548049" y="589674"/>
                </a:lnTo>
                <a:lnTo>
                  <a:pt x="516603" y="622085"/>
                </a:lnTo>
                <a:lnTo>
                  <a:pt x="485939" y="655194"/>
                </a:lnTo>
                <a:lnTo>
                  <a:pt x="456071" y="688986"/>
                </a:lnTo>
                <a:lnTo>
                  <a:pt x="427014" y="723447"/>
                </a:lnTo>
                <a:lnTo>
                  <a:pt x="398781" y="758566"/>
                </a:lnTo>
                <a:lnTo>
                  <a:pt x="371387" y="794327"/>
                </a:lnTo>
                <a:lnTo>
                  <a:pt x="344846" y="830717"/>
                </a:lnTo>
                <a:lnTo>
                  <a:pt x="319172" y="867722"/>
                </a:lnTo>
                <a:lnTo>
                  <a:pt x="294379" y="905329"/>
                </a:lnTo>
                <a:lnTo>
                  <a:pt x="270481" y="943525"/>
                </a:lnTo>
                <a:lnTo>
                  <a:pt x="247493" y="982295"/>
                </a:lnTo>
                <a:lnTo>
                  <a:pt x="225430" y="1021625"/>
                </a:lnTo>
                <a:lnTo>
                  <a:pt x="204304" y="1061503"/>
                </a:lnTo>
                <a:lnTo>
                  <a:pt x="184130" y="1101914"/>
                </a:lnTo>
                <a:lnTo>
                  <a:pt x="164922" y="1142846"/>
                </a:lnTo>
                <a:lnTo>
                  <a:pt x="146696" y="1184283"/>
                </a:lnTo>
                <a:lnTo>
                  <a:pt x="129464" y="1226213"/>
                </a:lnTo>
                <a:lnTo>
                  <a:pt x="113241" y="1268622"/>
                </a:lnTo>
                <a:lnTo>
                  <a:pt x="98041" y="1311497"/>
                </a:lnTo>
                <a:lnTo>
                  <a:pt x="83878" y="1354823"/>
                </a:lnTo>
                <a:lnTo>
                  <a:pt x="70767" y="1398587"/>
                </a:lnTo>
                <a:lnTo>
                  <a:pt x="58721" y="1442775"/>
                </a:lnTo>
                <a:lnTo>
                  <a:pt x="47756" y="1487375"/>
                </a:lnTo>
                <a:lnTo>
                  <a:pt x="37884" y="1532371"/>
                </a:lnTo>
                <a:lnTo>
                  <a:pt x="29121" y="1577751"/>
                </a:lnTo>
                <a:lnTo>
                  <a:pt x="21480" y="1623500"/>
                </a:lnTo>
                <a:lnTo>
                  <a:pt x="14975" y="1669606"/>
                </a:lnTo>
                <a:lnTo>
                  <a:pt x="9622" y="1716054"/>
                </a:lnTo>
                <a:lnTo>
                  <a:pt x="5433" y="1762831"/>
                </a:lnTo>
                <a:lnTo>
                  <a:pt x="2424" y="1809924"/>
                </a:lnTo>
                <a:lnTo>
                  <a:pt x="608" y="1857318"/>
                </a:lnTo>
                <a:lnTo>
                  <a:pt x="0" y="1905000"/>
                </a:lnTo>
                <a:lnTo>
                  <a:pt x="608" y="1952687"/>
                </a:lnTo>
                <a:lnTo>
                  <a:pt x="2424" y="2000086"/>
                </a:lnTo>
                <a:lnTo>
                  <a:pt x="5433" y="2047183"/>
                </a:lnTo>
                <a:lnTo>
                  <a:pt x="9622" y="2093965"/>
                </a:lnTo>
                <a:lnTo>
                  <a:pt x="14975" y="2140418"/>
                </a:lnTo>
                <a:lnTo>
                  <a:pt x="21480" y="2186527"/>
                </a:lnTo>
                <a:lnTo>
                  <a:pt x="29121" y="2232281"/>
                </a:lnTo>
                <a:lnTo>
                  <a:pt x="37884" y="2277664"/>
                </a:lnTo>
                <a:lnTo>
                  <a:pt x="47756" y="2322663"/>
                </a:lnTo>
                <a:lnTo>
                  <a:pt x="58721" y="2367265"/>
                </a:lnTo>
                <a:lnTo>
                  <a:pt x="70767" y="2411456"/>
                </a:lnTo>
                <a:lnTo>
                  <a:pt x="83878" y="2455222"/>
                </a:lnTo>
                <a:lnTo>
                  <a:pt x="98041" y="2498551"/>
                </a:lnTo>
                <a:lnTo>
                  <a:pt x="113241" y="2541427"/>
                </a:lnTo>
                <a:lnTo>
                  <a:pt x="129464" y="2583837"/>
                </a:lnTo>
                <a:lnTo>
                  <a:pt x="146696" y="2625769"/>
                </a:lnTo>
                <a:lnTo>
                  <a:pt x="164922" y="2667207"/>
                </a:lnTo>
                <a:lnTo>
                  <a:pt x="184130" y="2708139"/>
                </a:lnTo>
                <a:lnTo>
                  <a:pt x="204304" y="2748552"/>
                </a:lnTo>
                <a:lnTo>
                  <a:pt x="225430" y="2788430"/>
                </a:lnTo>
                <a:lnTo>
                  <a:pt x="247493" y="2827761"/>
                </a:lnTo>
                <a:lnTo>
                  <a:pt x="270481" y="2866531"/>
                </a:lnTo>
                <a:lnTo>
                  <a:pt x="294379" y="2904726"/>
                </a:lnTo>
                <a:lnTo>
                  <a:pt x="319172" y="2942333"/>
                </a:lnTo>
                <a:lnTo>
                  <a:pt x="344846" y="2979338"/>
                </a:lnTo>
                <a:lnTo>
                  <a:pt x="371387" y="3015727"/>
                </a:lnTo>
                <a:lnTo>
                  <a:pt x="398781" y="3051488"/>
                </a:lnTo>
                <a:lnTo>
                  <a:pt x="427014" y="3086605"/>
                </a:lnTo>
                <a:lnTo>
                  <a:pt x="456071" y="3121066"/>
                </a:lnTo>
                <a:lnTo>
                  <a:pt x="485939" y="3154857"/>
                </a:lnTo>
                <a:lnTo>
                  <a:pt x="516603" y="3187964"/>
                </a:lnTo>
                <a:lnTo>
                  <a:pt x="548049" y="3220374"/>
                </a:lnTo>
                <a:lnTo>
                  <a:pt x="580262" y="3252073"/>
                </a:lnTo>
                <a:lnTo>
                  <a:pt x="613230" y="3283047"/>
                </a:lnTo>
                <a:lnTo>
                  <a:pt x="646936" y="3313283"/>
                </a:lnTo>
                <a:lnTo>
                  <a:pt x="681368" y="3342766"/>
                </a:lnTo>
                <a:lnTo>
                  <a:pt x="716511" y="3371485"/>
                </a:lnTo>
                <a:lnTo>
                  <a:pt x="752351" y="3399424"/>
                </a:lnTo>
                <a:lnTo>
                  <a:pt x="788874" y="3426570"/>
                </a:lnTo>
                <a:lnTo>
                  <a:pt x="826065" y="3452910"/>
                </a:lnTo>
                <a:lnTo>
                  <a:pt x="863910" y="3478430"/>
                </a:lnTo>
                <a:lnTo>
                  <a:pt x="902395" y="3503116"/>
                </a:lnTo>
                <a:lnTo>
                  <a:pt x="941507" y="3526954"/>
                </a:lnTo>
                <a:lnTo>
                  <a:pt x="981230" y="3549932"/>
                </a:lnTo>
                <a:lnTo>
                  <a:pt x="1021550" y="3572035"/>
                </a:lnTo>
                <a:lnTo>
                  <a:pt x="1062454" y="3593249"/>
                </a:lnTo>
                <a:lnTo>
                  <a:pt x="1103928" y="3613562"/>
                </a:lnTo>
                <a:lnTo>
                  <a:pt x="1145956" y="3632959"/>
                </a:lnTo>
                <a:lnTo>
                  <a:pt x="1188525" y="3651427"/>
                </a:lnTo>
                <a:lnTo>
                  <a:pt x="1231621" y="3668952"/>
                </a:lnTo>
                <a:lnTo>
                  <a:pt x="1275229" y="3685521"/>
                </a:lnTo>
                <a:lnTo>
                  <a:pt x="1319335" y="3701119"/>
                </a:lnTo>
                <a:lnTo>
                  <a:pt x="1363926" y="3715734"/>
                </a:lnTo>
                <a:lnTo>
                  <a:pt x="1408986" y="3729351"/>
                </a:lnTo>
                <a:lnTo>
                  <a:pt x="1454502" y="3741957"/>
                </a:lnTo>
                <a:lnTo>
                  <a:pt x="1500460" y="3753539"/>
                </a:lnTo>
                <a:lnTo>
                  <a:pt x="1546845" y="3764083"/>
                </a:lnTo>
                <a:lnTo>
                  <a:pt x="1593643" y="3773574"/>
                </a:lnTo>
                <a:lnTo>
                  <a:pt x="1640840" y="3782000"/>
                </a:lnTo>
                <a:lnTo>
                  <a:pt x="1688422" y="3789346"/>
                </a:lnTo>
                <a:lnTo>
                  <a:pt x="1736375" y="3795600"/>
                </a:lnTo>
                <a:lnTo>
                  <a:pt x="1784683" y="3800748"/>
                </a:lnTo>
                <a:lnTo>
                  <a:pt x="1833335" y="3804775"/>
                </a:lnTo>
                <a:lnTo>
                  <a:pt x="1882314" y="3807668"/>
                </a:lnTo>
                <a:lnTo>
                  <a:pt x="1931607" y="3809414"/>
                </a:lnTo>
                <a:lnTo>
                  <a:pt x="1981200" y="3810000"/>
                </a:lnTo>
                <a:lnTo>
                  <a:pt x="2030792" y="3809414"/>
                </a:lnTo>
                <a:lnTo>
                  <a:pt x="2080085" y="3807668"/>
                </a:lnTo>
                <a:lnTo>
                  <a:pt x="2129064" y="3804775"/>
                </a:lnTo>
                <a:lnTo>
                  <a:pt x="2177716" y="3800748"/>
                </a:lnTo>
                <a:lnTo>
                  <a:pt x="2226024" y="3795600"/>
                </a:lnTo>
                <a:lnTo>
                  <a:pt x="2273977" y="3789346"/>
                </a:lnTo>
                <a:lnTo>
                  <a:pt x="2321559" y="3782000"/>
                </a:lnTo>
                <a:lnTo>
                  <a:pt x="2368756" y="3773574"/>
                </a:lnTo>
                <a:lnTo>
                  <a:pt x="2415554" y="3764083"/>
                </a:lnTo>
                <a:lnTo>
                  <a:pt x="2461939" y="3753539"/>
                </a:lnTo>
                <a:lnTo>
                  <a:pt x="2507897" y="3741957"/>
                </a:lnTo>
                <a:lnTo>
                  <a:pt x="2553413" y="3729351"/>
                </a:lnTo>
                <a:lnTo>
                  <a:pt x="2598473" y="3715734"/>
                </a:lnTo>
                <a:lnTo>
                  <a:pt x="2643064" y="3701119"/>
                </a:lnTo>
                <a:lnTo>
                  <a:pt x="2687170" y="3685521"/>
                </a:lnTo>
                <a:lnTo>
                  <a:pt x="2730778" y="3668952"/>
                </a:lnTo>
                <a:lnTo>
                  <a:pt x="2773874" y="3651427"/>
                </a:lnTo>
                <a:lnTo>
                  <a:pt x="2816443" y="3632959"/>
                </a:lnTo>
                <a:lnTo>
                  <a:pt x="2858471" y="3613562"/>
                </a:lnTo>
                <a:lnTo>
                  <a:pt x="2899945" y="3593249"/>
                </a:lnTo>
                <a:lnTo>
                  <a:pt x="2940849" y="3572035"/>
                </a:lnTo>
                <a:lnTo>
                  <a:pt x="2981169" y="3549932"/>
                </a:lnTo>
                <a:lnTo>
                  <a:pt x="3020892" y="3526954"/>
                </a:lnTo>
                <a:lnTo>
                  <a:pt x="3060004" y="3503116"/>
                </a:lnTo>
                <a:lnTo>
                  <a:pt x="3098489" y="3478430"/>
                </a:lnTo>
                <a:lnTo>
                  <a:pt x="3136334" y="3452910"/>
                </a:lnTo>
                <a:lnTo>
                  <a:pt x="3173525" y="3426570"/>
                </a:lnTo>
                <a:lnTo>
                  <a:pt x="3210048" y="3399424"/>
                </a:lnTo>
                <a:lnTo>
                  <a:pt x="3245888" y="3371485"/>
                </a:lnTo>
                <a:lnTo>
                  <a:pt x="3281031" y="3342766"/>
                </a:lnTo>
                <a:lnTo>
                  <a:pt x="3315463" y="3313283"/>
                </a:lnTo>
                <a:lnTo>
                  <a:pt x="3349169" y="3283047"/>
                </a:lnTo>
                <a:lnTo>
                  <a:pt x="3382136" y="3252073"/>
                </a:lnTo>
                <a:lnTo>
                  <a:pt x="3414350" y="3220374"/>
                </a:lnTo>
                <a:lnTo>
                  <a:pt x="3445796" y="3187964"/>
                </a:lnTo>
                <a:lnTo>
                  <a:pt x="3476460" y="3154857"/>
                </a:lnTo>
                <a:lnTo>
                  <a:pt x="3506328" y="3121066"/>
                </a:lnTo>
                <a:lnTo>
                  <a:pt x="3535385" y="3086605"/>
                </a:lnTo>
                <a:lnTo>
                  <a:pt x="3563618" y="3051488"/>
                </a:lnTo>
                <a:lnTo>
                  <a:pt x="3591012" y="3015727"/>
                </a:lnTo>
                <a:lnTo>
                  <a:pt x="3617553" y="2979338"/>
                </a:lnTo>
                <a:lnTo>
                  <a:pt x="3643227" y="2942333"/>
                </a:lnTo>
                <a:lnTo>
                  <a:pt x="3668020" y="2904726"/>
                </a:lnTo>
                <a:lnTo>
                  <a:pt x="3691918" y="2866531"/>
                </a:lnTo>
                <a:lnTo>
                  <a:pt x="3714906" y="2827761"/>
                </a:lnTo>
                <a:lnTo>
                  <a:pt x="3736969" y="2788430"/>
                </a:lnTo>
                <a:lnTo>
                  <a:pt x="3758095" y="2748552"/>
                </a:lnTo>
                <a:lnTo>
                  <a:pt x="3778269" y="2708139"/>
                </a:lnTo>
                <a:lnTo>
                  <a:pt x="3797477" y="2667207"/>
                </a:lnTo>
                <a:lnTo>
                  <a:pt x="3815703" y="2625769"/>
                </a:lnTo>
                <a:lnTo>
                  <a:pt x="3832935" y="2583837"/>
                </a:lnTo>
                <a:lnTo>
                  <a:pt x="3849158" y="2541427"/>
                </a:lnTo>
                <a:lnTo>
                  <a:pt x="3864358" y="2498551"/>
                </a:lnTo>
                <a:lnTo>
                  <a:pt x="3878521" y="2455222"/>
                </a:lnTo>
                <a:lnTo>
                  <a:pt x="3891632" y="2411456"/>
                </a:lnTo>
                <a:lnTo>
                  <a:pt x="3903678" y="2367265"/>
                </a:lnTo>
                <a:lnTo>
                  <a:pt x="3914643" y="2322663"/>
                </a:lnTo>
                <a:lnTo>
                  <a:pt x="3924515" y="2277664"/>
                </a:lnTo>
                <a:lnTo>
                  <a:pt x="3933278" y="2232281"/>
                </a:lnTo>
                <a:lnTo>
                  <a:pt x="3940919" y="2186527"/>
                </a:lnTo>
                <a:lnTo>
                  <a:pt x="3947424" y="2140418"/>
                </a:lnTo>
                <a:lnTo>
                  <a:pt x="3952777" y="2093965"/>
                </a:lnTo>
                <a:lnTo>
                  <a:pt x="3956966" y="2047183"/>
                </a:lnTo>
                <a:lnTo>
                  <a:pt x="3959975" y="2000086"/>
                </a:lnTo>
                <a:lnTo>
                  <a:pt x="3961791" y="1952687"/>
                </a:lnTo>
                <a:lnTo>
                  <a:pt x="3962400" y="1905000"/>
                </a:lnTo>
                <a:lnTo>
                  <a:pt x="3961791" y="1857318"/>
                </a:lnTo>
                <a:lnTo>
                  <a:pt x="3959975" y="1809924"/>
                </a:lnTo>
                <a:lnTo>
                  <a:pt x="3956966" y="1762831"/>
                </a:lnTo>
                <a:lnTo>
                  <a:pt x="3952777" y="1716054"/>
                </a:lnTo>
                <a:lnTo>
                  <a:pt x="3947424" y="1669606"/>
                </a:lnTo>
                <a:lnTo>
                  <a:pt x="3940919" y="1623500"/>
                </a:lnTo>
                <a:lnTo>
                  <a:pt x="3933278" y="1577751"/>
                </a:lnTo>
                <a:lnTo>
                  <a:pt x="3924515" y="1532371"/>
                </a:lnTo>
                <a:lnTo>
                  <a:pt x="3914643" y="1487375"/>
                </a:lnTo>
                <a:lnTo>
                  <a:pt x="3903678" y="1442775"/>
                </a:lnTo>
                <a:lnTo>
                  <a:pt x="3891632" y="1398587"/>
                </a:lnTo>
                <a:lnTo>
                  <a:pt x="3878521" y="1354823"/>
                </a:lnTo>
                <a:lnTo>
                  <a:pt x="3864358" y="1311497"/>
                </a:lnTo>
                <a:lnTo>
                  <a:pt x="3849158" y="1268622"/>
                </a:lnTo>
                <a:lnTo>
                  <a:pt x="3832935" y="1226213"/>
                </a:lnTo>
                <a:lnTo>
                  <a:pt x="3815703" y="1184283"/>
                </a:lnTo>
                <a:lnTo>
                  <a:pt x="3797477" y="1142846"/>
                </a:lnTo>
                <a:lnTo>
                  <a:pt x="3778269" y="1101914"/>
                </a:lnTo>
                <a:lnTo>
                  <a:pt x="3758095" y="1061503"/>
                </a:lnTo>
                <a:lnTo>
                  <a:pt x="3736969" y="1021625"/>
                </a:lnTo>
                <a:lnTo>
                  <a:pt x="3714906" y="982295"/>
                </a:lnTo>
                <a:lnTo>
                  <a:pt x="3691918" y="943525"/>
                </a:lnTo>
                <a:lnTo>
                  <a:pt x="3668020" y="905329"/>
                </a:lnTo>
                <a:lnTo>
                  <a:pt x="3643227" y="867722"/>
                </a:lnTo>
                <a:lnTo>
                  <a:pt x="3617553" y="830717"/>
                </a:lnTo>
                <a:lnTo>
                  <a:pt x="3591012" y="794327"/>
                </a:lnTo>
                <a:lnTo>
                  <a:pt x="3563618" y="758566"/>
                </a:lnTo>
                <a:lnTo>
                  <a:pt x="3535385" y="723447"/>
                </a:lnTo>
                <a:lnTo>
                  <a:pt x="3506328" y="688986"/>
                </a:lnTo>
                <a:lnTo>
                  <a:pt x="3476460" y="655194"/>
                </a:lnTo>
                <a:lnTo>
                  <a:pt x="3445796" y="622085"/>
                </a:lnTo>
                <a:lnTo>
                  <a:pt x="3414350" y="589674"/>
                </a:lnTo>
                <a:lnTo>
                  <a:pt x="3382137" y="557974"/>
                </a:lnTo>
                <a:lnTo>
                  <a:pt x="3349169" y="526998"/>
                </a:lnTo>
                <a:lnTo>
                  <a:pt x="3315463" y="496761"/>
                </a:lnTo>
                <a:lnTo>
                  <a:pt x="3281031" y="467276"/>
                </a:lnTo>
                <a:lnTo>
                  <a:pt x="3245888" y="438556"/>
                </a:lnTo>
                <a:lnTo>
                  <a:pt x="3210048" y="410615"/>
                </a:lnTo>
                <a:lnTo>
                  <a:pt x="3173525" y="383467"/>
                </a:lnTo>
                <a:lnTo>
                  <a:pt x="3136334" y="357125"/>
                </a:lnTo>
                <a:lnTo>
                  <a:pt x="3098489" y="331603"/>
                </a:lnTo>
                <a:lnTo>
                  <a:pt x="3060004" y="306915"/>
                </a:lnTo>
                <a:lnTo>
                  <a:pt x="3020892" y="283075"/>
                </a:lnTo>
                <a:lnTo>
                  <a:pt x="2981169" y="260095"/>
                </a:lnTo>
                <a:lnTo>
                  <a:pt x="2940849" y="237991"/>
                </a:lnTo>
                <a:lnTo>
                  <a:pt x="2899945" y="216774"/>
                </a:lnTo>
                <a:lnTo>
                  <a:pt x="2858471" y="196460"/>
                </a:lnTo>
                <a:lnTo>
                  <a:pt x="2816443" y="177061"/>
                </a:lnTo>
                <a:lnTo>
                  <a:pt x="2773874" y="158591"/>
                </a:lnTo>
                <a:lnTo>
                  <a:pt x="2730778" y="141064"/>
                </a:lnTo>
                <a:lnTo>
                  <a:pt x="2687170" y="124494"/>
                </a:lnTo>
                <a:lnTo>
                  <a:pt x="2643064" y="108893"/>
                </a:lnTo>
                <a:lnTo>
                  <a:pt x="2598473" y="94277"/>
                </a:lnTo>
                <a:lnTo>
                  <a:pt x="2553413" y="80658"/>
                </a:lnTo>
                <a:lnTo>
                  <a:pt x="2507897" y="68050"/>
                </a:lnTo>
                <a:lnTo>
                  <a:pt x="2461939" y="56467"/>
                </a:lnTo>
                <a:lnTo>
                  <a:pt x="2415554" y="45923"/>
                </a:lnTo>
                <a:lnTo>
                  <a:pt x="2368756" y="36430"/>
                </a:lnTo>
                <a:lnTo>
                  <a:pt x="2321559" y="28003"/>
                </a:lnTo>
                <a:lnTo>
                  <a:pt x="2273977" y="20655"/>
                </a:lnTo>
                <a:lnTo>
                  <a:pt x="2226024" y="14401"/>
                </a:lnTo>
                <a:lnTo>
                  <a:pt x="2177716" y="9253"/>
                </a:lnTo>
                <a:lnTo>
                  <a:pt x="2129064" y="5225"/>
                </a:lnTo>
                <a:lnTo>
                  <a:pt x="2080085" y="2331"/>
                </a:lnTo>
                <a:lnTo>
                  <a:pt x="2030792" y="585"/>
                </a:lnTo>
                <a:lnTo>
                  <a:pt x="1981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5220715" y="3720846"/>
            <a:ext cx="17506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00ACA9"/>
                </a:solidFill>
              </a:rPr>
              <a:t>Affichage</a:t>
            </a:r>
            <a:endParaRPr sz="2800"/>
          </a:p>
        </p:txBody>
      </p:sp>
      <p:pic>
        <p:nvPicPr>
          <p:cNvPr id="7" name="object 7" descr="Une image contenant capture d’écran, Police, Graphique, symbole  Description générée automatiquement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7621" y="1916302"/>
            <a:ext cx="1197622" cy="17437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836" y="1828800"/>
            <a:ext cx="3138551" cy="176352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904" y="2493461"/>
            <a:ext cx="179705" cy="1779905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13</a:t>
            </a:r>
            <a:r>
              <a:rPr dirty="0" sz="1000" spc="1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//</a:t>
            </a:r>
            <a:r>
              <a:rPr dirty="0" sz="1000" spc="1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7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76800" y="1762760"/>
            <a:ext cx="3737610" cy="0"/>
          </a:xfrm>
          <a:custGeom>
            <a:avLst/>
            <a:gdLst/>
            <a:ahLst/>
            <a:cxnLst/>
            <a:rect l="l" t="t" r="r" b="b"/>
            <a:pathLst>
              <a:path w="3737609" h="0">
                <a:moveTo>
                  <a:pt x="0" y="0"/>
                </a:moveTo>
                <a:lnTo>
                  <a:pt x="3737609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24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45"/>
              </a:spcBef>
            </a:pPr>
            <a:r>
              <a:rPr dirty="0"/>
              <a:t>Les</a:t>
            </a:r>
            <a:r>
              <a:rPr dirty="0" spc="-30"/>
              <a:t> </a:t>
            </a:r>
            <a:r>
              <a:rPr dirty="0">
                <a:solidFill>
                  <a:srgbClr val="00ACA9"/>
                </a:solidFill>
              </a:rPr>
              <a:t>Arches</a:t>
            </a:r>
            <a:r>
              <a:rPr dirty="0" spc="-35">
                <a:solidFill>
                  <a:srgbClr val="00ACA9"/>
                </a:solidFill>
              </a:rPr>
              <a:t> </a:t>
            </a:r>
            <a:r>
              <a:rPr dirty="0"/>
              <a:t>du</a:t>
            </a:r>
            <a:r>
              <a:rPr dirty="0" spc="-20"/>
              <a:t> </a:t>
            </a:r>
            <a:r>
              <a:rPr dirty="0" spc="-10"/>
              <a:t>Carreau</a:t>
            </a:r>
          </a:p>
          <a:p>
            <a:pPr marL="766445">
              <a:lnSpc>
                <a:spcPct val="100000"/>
              </a:lnSpc>
              <a:spcBef>
                <a:spcPts val="830"/>
              </a:spcBef>
            </a:pPr>
            <a:r>
              <a:rPr dirty="0" sz="2000" spc="-20">
                <a:solidFill>
                  <a:srgbClr val="00ACA8"/>
                </a:solidFill>
              </a:rPr>
              <a:t>2025</a:t>
            </a:r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828852" y="3676269"/>
            <a:ext cx="3222625" cy="768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propos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1000" spc="-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lieu</a:t>
            </a:r>
            <a:endParaRPr sz="1000">
              <a:latin typeface="Montserrat"/>
              <a:cs typeface="Montserrat"/>
            </a:endParaRPr>
          </a:p>
          <a:p>
            <a:pPr marL="12700" marR="5080">
              <a:lnSpc>
                <a:spcPts val="1800"/>
              </a:lnSpc>
              <a:spcBef>
                <a:spcPts val="160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Axe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majeur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entre le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Pont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Neuilly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la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Place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l’Etoile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-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10min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Paris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Bâtiment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80 m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longueur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Au</a:t>
            </a:r>
            <a:r>
              <a:rPr dirty="0" sz="700" spc="-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coeur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des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allées</a:t>
            </a:r>
            <a:r>
              <a:rPr dirty="0" sz="700" spc="-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Neuilly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8852" y="4772405"/>
            <a:ext cx="3129915" cy="688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Éléments</a:t>
            </a:r>
            <a:r>
              <a:rPr dirty="0" sz="1000" spc="-4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techniques</a:t>
            </a:r>
            <a:endParaRPr sz="1000">
              <a:latin typeface="Montserrat"/>
              <a:cs typeface="Montserrat"/>
            </a:endParaRPr>
          </a:p>
          <a:p>
            <a:pPr marL="20320" marR="5080">
              <a:lnSpc>
                <a:spcPct val="100000"/>
              </a:lnSpc>
              <a:spcBef>
                <a:spcPts val="660"/>
              </a:spcBef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En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collaboration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avec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nos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partenaires,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leaders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des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régies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publicitaires.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1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200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 de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surface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publicitaire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totale</a:t>
            </a:r>
            <a:endParaRPr sz="700">
              <a:latin typeface="Montserrat"/>
              <a:cs typeface="Montserrat"/>
            </a:endParaRPr>
          </a:p>
          <a:p>
            <a:pPr marL="20320" marR="320040">
              <a:lnSpc>
                <a:spcPct val="100000"/>
              </a:lnSpc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Avenue</a:t>
            </a:r>
            <a:r>
              <a:rPr dirty="0" sz="700" spc="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Charles-de-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Gaulle :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40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long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20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hauteur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Les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Halles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Gourmandes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: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20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long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20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hauteur</a:t>
            </a:r>
            <a:endParaRPr sz="700">
              <a:latin typeface="Montserrat"/>
              <a:cs typeface="Montserra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005" y="324891"/>
            <a:ext cx="1382649" cy="22705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0821669" y="409194"/>
            <a:ext cx="914400" cy="689610"/>
            <a:chOff x="10821669" y="409194"/>
            <a:chExt cx="914400" cy="689610"/>
          </a:xfrm>
        </p:grpSpPr>
        <p:sp>
          <p:nvSpPr>
            <p:cNvPr id="11" name="object 11"/>
            <p:cNvSpPr/>
            <p:nvPr/>
          </p:nvSpPr>
          <p:spPr>
            <a:xfrm>
              <a:off x="10879327" y="415544"/>
              <a:ext cx="850265" cy="595630"/>
            </a:xfrm>
            <a:custGeom>
              <a:avLst/>
              <a:gdLst/>
              <a:ahLst/>
              <a:cxnLst/>
              <a:rect l="l" t="t" r="r" b="b"/>
              <a:pathLst>
                <a:path w="850265" h="595630">
                  <a:moveTo>
                    <a:pt x="850265" y="417829"/>
                  </a:moveTo>
                  <a:lnTo>
                    <a:pt x="848232" y="433958"/>
                  </a:lnTo>
                  <a:lnTo>
                    <a:pt x="846836" y="445642"/>
                  </a:lnTo>
                  <a:lnTo>
                    <a:pt x="840358" y="477646"/>
                  </a:lnTo>
                  <a:lnTo>
                    <a:pt x="829182" y="528446"/>
                  </a:lnTo>
                  <a:lnTo>
                    <a:pt x="824611" y="533907"/>
                  </a:lnTo>
                  <a:lnTo>
                    <a:pt x="817626" y="531240"/>
                  </a:lnTo>
                  <a:lnTo>
                    <a:pt x="811022" y="527303"/>
                  </a:lnTo>
                  <a:lnTo>
                    <a:pt x="805815" y="527303"/>
                  </a:lnTo>
                  <a:lnTo>
                    <a:pt x="802258" y="532002"/>
                  </a:lnTo>
                  <a:lnTo>
                    <a:pt x="788924" y="540384"/>
                  </a:lnTo>
                  <a:lnTo>
                    <a:pt x="787526" y="539114"/>
                  </a:lnTo>
                  <a:lnTo>
                    <a:pt x="785114" y="535431"/>
                  </a:lnTo>
                  <a:lnTo>
                    <a:pt x="783463" y="535177"/>
                  </a:lnTo>
                  <a:lnTo>
                    <a:pt x="776097" y="539622"/>
                  </a:lnTo>
                  <a:lnTo>
                    <a:pt x="760222" y="548131"/>
                  </a:lnTo>
                  <a:lnTo>
                    <a:pt x="755015" y="552068"/>
                  </a:lnTo>
                  <a:lnTo>
                    <a:pt x="759078" y="562990"/>
                  </a:lnTo>
                  <a:lnTo>
                    <a:pt x="761111" y="571500"/>
                  </a:lnTo>
                  <a:lnTo>
                    <a:pt x="762507" y="574547"/>
                  </a:lnTo>
                  <a:lnTo>
                    <a:pt x="759841" y="575690"/>
                  </a:lnTo>
                  <a:lnTo>
                    <a:pt x="752221" y="578357"/>
                  </a:lnTo>
                  <a:lnTo>
                    <a:pt x="744220" y="581786"/>
                  </a:lnTo>
                  <a:lnTo>
                    <a:pt x="738758" y="582929"/>
                  </a:lnTo>
                  <a:lnTo>
                    <a:pt x="735456" y="583945"/>
                  </a:lnTo>
                  <a:lnTo>
                    <a:pt x="719074" y="595121"/>
                  </a:lnTo>
                  <a:lnTo>
                    <a:pt x="718057" y="593978"/>
                  </a:lnTo>
                  <a:lnTo>
                    <a:pt x="714628" y="589660"/>
                  </a:lnTo>
                  <a:lnTo>
                    <a:pt x="700913" y="573913"/>
                  </a:lnTo>
                  <a:lnTo>
                    <a:pt x="699897" y="571372"/>
                  </a:lnTo>
                  <a:lnTo>
                    <a:pt x="684402" y="552830"/>
                  </a:lnTo>
                  <a:lnTo>
                    <a:pt x="660019" y="523239"/>
                  </a:lnTo>
                  <a:lnTo>
                    <a:pt x="649858" y="510539"/>
                  </a:lnTo>
                  <a:lnTo>
                    <a:pt x="647065" y="507364"/>
                  </a:lnTo>
                  <a:lnTo>
                    <a:pt x="643508" y="502792"/>
                  </a:lnTo>
                  <a:lnTo>
                    <a:pt x="637921" y="494029"/>
                  </a:lnTo>
                  <a:lnTo>
                    <a:pt x="631571" y="485266"/>
                  </a:lnTo>
                  <a:lnTo>
                    <a:pt x="615696" y="467232"/>
                  </a:lnTo>
                  <a:lnTo>
                    <a:pt x="585977" y="434339"/>
                  </a:lnTo>
                  <a:lnTo>
                    <a:pt x="585724" y="433958"/>
                  </a:lnTo>
                  <a:lnTo>
                    <a:pt x="585343" y="433450"/>
                  </a:lnTo>
                  <a:lnTo>
                    <a:pt x="569214" y="416559"/>
                  </a:lnTo>
                  <a:lnTo>
                    <a:pt x="566293" y="410336"/>
                  </a:lnTo>
                  <a:lnTo>
                    <a:pt x="564642" y="405383"/>
                  </a:lnTo>
                  <a:lnTo>
                    <a:pt x="564642" y="400557"/>
                  </a:lnTo>
                  <a:lnTo>
                    <a:pt x="564642" y="395604"/>
                  </a:lnTo>
                  <a:lnTo>
                    <a:pt x="563499" y="393064"/>
                  </a:lnTo>
                  <a:lnTo>
                    <a:pt x="543560" y="381888"/>
                  </a:lnTo>
                  <a:lnTo>
                    <a:pt x="515493" y="364997"/>
                  </a:lnTo>
                  <a:lnTo>
                    <a:pt x="504317" y="359028"/>
                  </a:lnTo>
                  <a:lnTo>
                    <a:pt x="492505" y="354075"/>
                  </a:lnTo>
                  <a:lnTo>
                    <a:pt x="472058" y="345566"/>
                  </a:lnTo>
                  <a:lnTo>
                    <a:pt x="465963" y="342772"/>
                  </a:lnTo>
                  <a:lnTo>
                    <a:pt x="457200" y="340232"/>
                  </a:lnTo>
                  <a:lnTo>
                    <a:pt x="448182" y="337438"/>
                  </a:lnTo>
                  <a:lnTo>
                    <a:pt x="441198" y="336422"/>
                  </a:lnTo>
                  <a:lnTo>
                    <a:pt x="414908" y="328675"/>
                  </a:lnTo>
                  <a:lnTo>
                    <a:pt x="406780" y="324865"/>
                  </a:lnTo>
                  <a:lnTo>
                    <a:pt x="406019" y="323850"/>
                  </a:lnTo>
                  <a:lnTo>
                    <a:pt x="362076" y="302132"/>
                  </a:lnTo>
                  <a:lnTo>
                    <a:pt x="348488" y="295401"/>
                  </a:lnTo>
                  <a:lnTo>
                    <a:pt x="330580" y="295655"/>
                  </a:lnTo>
                  <a:lnTo>
                    <a:pt x="330580" y="296417"/>
                  </a:lnTo>
                  <a:lnTo>
                    <a:pt x="329946" y="296798"/>
                  </a:lnTo>
                  <a:lnTo>
                    <a:pt x="310261" y="297433"/>
                  </a:lnTo>
                  <a:lnTo>
                    <a:pt x="310006" y="296417"/>
                  </a:lnTo>
                  <a:lnTo>
                    <a:pt x="281177" y="297179"/>
                  </a:lnTo>
                  <a:lnTo>
                    <a:pt x="244348" y="301751"/>
                  </a:lnTo>
                  <a:lnTo>
                    <a:pt x="229616" y="308101"/>
                  </a:lnTo>
                  <a:lnTo>
                    <a:pt x="227456" y="308736"/>
                  </a:lnTo>
                  <a:lnTo>
                    <a:pt x="193801" y="342518"/>
                  </a:lnTo>
                  <a:lnTo>
                    <a:pt x="189229" y="350392"/>
                  </a:lnTo>
                  <a:lnTo>
                    <a:pt x="180848" y="360425"/>
                  </a:lnTo>
                  <a:lnTo>
                    <a:pt x="160147" y="383666"/>
                  </a:lnTo>
                  <a:lnTo>
                    <a:pt x="151129" y="393191"/>
                  </a:lnTo>
                  <a:lnTo>
                    <a:pt x="133857" y="411098"/>
                  </a:lnTo>
                  <a:lnTo>
                    <a:pt x="102362" y="459613"/>
                  </a:lnTo>
                  <a:lnTo>
                    <a:pt x="85598" y="485775"/>
                  </a:lnTo>
                  <a:lnTo>
                    <a:pt x="80264" y="493775"/>
                  </a:lnTo>
                  <a:lnTo>
                    <a:pt x="63880" y="518413"/>
                  </a:lnTo>
                  <a:lnTo>
                    <a:pt x="62483" y="518794"/>
                  </a:lnTo>
                  <a:lnTo>
                    <a:pt x="54355" y="532510"/>
                  </a:lnTo>
                  <a:lnTo>
                    <a:pt x="20447" y="526414"/>
                  </a:lnTo>
                  <a:lnTo>
                    <a:pt x="2794" y="495300"/>
                  </a:lnTo>
                  <a:lnTo>
                    <a:pt x="0" y="463676"/>
                  </a:lnTo>
                  <a:lnTo>
                    <a:pt x="6730" y="443356"/>
                  </a:lnTo>
                  <a:lnTo>
                    <a:pt x="30988" y="442213"/>
                  </a:lnTo>
                  <a:lnTo>
                    <a:pt x="35814" y="429132"/>
                  </a:lnTo>
                  <a:lnTo>
                    <a:pt x="35814" y="416940"/>
                  </a:lnTo>
                  <a:lnTo>
                    <a:pt x="48387" y="384428"/>
                  </a:lnTo>
                  <a:lnTo>
                    <a:pt x="57912" y="363600"/>
                  </a:lnTo>
                  <a:lnTo>
                    <a:pt x="75692" y="320547"/>
                  </a:lnTo>
                  <a:lnTo>
                    <a:pt x="75692" y="313816"/>
                  </a:lnTo>
                  <a:lnTo>
                    <a:pt x="86360" y="306450"/>
                  </a:lnTo>
                  <a:lnTo>
                    <a:pt x="91821" y="302132"/>
                  </a:lnTo>
                  <a:lnTo>
                    <a:pt x="124714" y="245109"/>
                  </a:lnTo>
                  <a:lnTo>
                    <a:pt x="131825" y="231647"/>
                  </a:lnTo>
                  <a:lnTo>
                    <a:pt x="145161" y="208660"/>
                  </a:lnTo>
                  <a:lnTo>
                    <a:pt x="165862" y="192658"/>
                  </a:lnTo>
                  <a:lnTo>
                    <a:pt x="161544" y="190500"/>
                  </a:lnTo>
                  <a:lnTo>
                    <a:pt x="148081" y="184530"/>
                  </a:lnTo>
                  <a:lnTo>
                    <a:pt x="153289" y="150367"/>
                  </a:lnTo>
                  <a:lnTo>
                    <a:pt x="178180" y="121284"/>
                  </a:lnTo>
                  <a:lnTo>
                    <a:pt x="207645" y="99186"/>
                  </a:lnTo>
                  <a:lnTo>
                    <a:pt x="211581" y="98170"/>
                  </a:lnTo>
                  <a:lnTo>
                    <a:pt x="225678" y="96138"/>
                  </a:lnTo>
                  <a:lnTo>
                    <a:pt x="269113" y="64007"/>
                  </a:lnTo>
                  <a:lnTo>
                    <a:pt x="291338" y="47878"/>
                  </a:lnTo>
                  <a:lnTo>
                    <a:pt x="315214" y="34416"/>
                  </a:lnTo>
                  <a:lnTo>
                    <a:pt x="346582" y="19557"/>
                  </a:lnTo>
                  <a:lnTo>
                    <a:pt x="353568" y="13207"/>
                  </a:lnTo>
                  <a:lnTo>
                    <a:pt x="356616" y="10794"/>
                  </a:lnTo>
                  <a:lnTo>
                    <a:pt x="382143" y="9397"/>
                  </a:lnTo>
                  <a:lnTo>
                    <a:pt x="406400" y="8762"/>
                  </a:lnTo>
                  <a:lnTo>
                    <a:pt x="434213" y="8000"/>
                  </a:lnTo>
                  <a:lnTo>
                    <a:pt x="501269" y="5714"/>
                  </a:lnTo>
                  <a:lnTo>
                    <a:pt x="555878" y="4063"/>
                  </a:lnTo>
                  <a:lnTo>
                    <a:pt x="605154" y="2412"/>
                  </a:lnTo>
                  <a:lnTo>
                    <a:pt x="613028" y="2031"/>
                  </a:lnTo>
                  <a:lnTo>
                    <a:pt x="686435" y="0"/>
                  </a:lnTo>
                  <a:lnTo>
                    <a:pt x="711453" y="7238"/>
                  </a:lnTo>
                  <a:lnTo>
                    <a:pt x="743076" y="30479"/>
                  </a:lnTo>
                  <a:lnTo>
                    <a:pt x="756030" y="67436"/>
                  </a:lnTo>
                  <a:lnTo>
                    <a:pt x="761492" y="106044"/>
                  </a:lnTo>
                  <a:lnTo>
                    <a:pt x="762126" y="130936"/>
                  </a:lnTo>
                  <a:lnTo>
                    <a:pt x="766699" y="143255"/>
                  </a:lnTo>
                  <a:lnTo>
                    <a:pt x="773811" y="152653"/>
                  </a:lnTo>
                  <a:lnTo>
                    <a:pt x="789686" y="163194"/>
                  </a:lnTo>
                  <a:lnTo>
                    <a:pt x="814197" y="171068"/>
                  </a:lnTo>
                  <a:lnTo>
                    <a:pt x="821563" y="184784"/>
                  </a:lnTo>
                  <a:lnTo>
                    <a:pt x="830199" y="201040"/>
                  </a:lnTo>
                  <a:lnTo>
                    <a:pt x="836041" y="232409"/>
                  </a:lnTo>
                  <a:lnTo>
                    <a:pt x="838073" y="259714"/>
                  </a:lnTo>
                  <a:lnTo>
                    <a:pt x="837819" y="292861"/>
                  </a:lnTo>
                  <a:lnTo>
                    <a:pt x="838707" y="300863"/>
                  </a:lnTo>
                  <a:lnTo>
                    <a:pt x="840867" y="331723"/>
                  </a:lnTo>
                  <a:lnTo>
                    <a:pt x="850138" y="413638"/>
                  </a:lnTo>
                  <a:lnTo>
                    <a:pt x="850265" y="417829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26748" y="755765"/>
              <a:ext cx="121079" cy="781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946637" y="719328"/>
              <a:ext cx="645160" cy="373380"/>
            </a:xfrm>
            <a:custGeom>
              <a:avLst/>
              <a:gdLst/>
              <a:ahLst/>
              <a:cxnLst/>
              <a:rect l="l" t="t" r="r" b="b"/>
              <a:pathLst>
                <a:path w="645159" h="373380">
                  <a:moveTo>
                    <a:pt x="644778" y="296672"/>
                  </a:moveTo>
                  <a:lnTo>
                    <a:pt x="630301" y="304419"/>
                  </a:lnTo>
                  <a:lnTo>
                    <a:pt x="623951" y="308610"/>
                  </a:lnTo>
                  <a:lnTo>
                    <a:pt x="603884" y="319532"/>
                  </a:lnTo>
                  <a:lnTo>
                    <a:pt x="599820" y="325374"/>
                  </a:lnTo>
                  <a:lnTo>
                    <a:pt x="590422" y="329184"/>
                  </a:lnTo>
                  <a:lnTo>
                    <a:pt x="528573" y="360299"/>
                  </a:lnTo>
                  <a:lnTo>
                    <a:pt x="476757" y="370077"/>
                  </a:lnTo>
                  <a:lnTo>
                    <a:pt x="471804" y="370586"/>
                  </a:lnTo>
                  <a:lnTo>
                    <a:pt x="465835" y="363220"/>
                  </a:lnTo>
                  <a:lnTo>
                    <a:pt x="453770" y="350012"/>
                  </a:lnTo>
                  <a:lnTo>
                    <a:pt x="427989" y="368300"/>
                  </a:lnTo>
                  <a:lnTo>
                    <a:pt x="424941" y="370077"/>
                  </a:lnTo>
                  <a:lnTo>
                    <a:pt x="417067" y="368935"/>
                  </a:lnTo>
                  <a:lnTo>
                    <a:pt x="412368" y="369697"/>
                  </a:lnTo>
                  <a:lnTo>
                    <a:pt x="412876" y="373125"/>
                  </a:lnTo>
                  <a:lnTo>
                    <a:pt x="410463" y="371856"/>
                  </a:lnTo>
                  <a:lnTo>
                    <a:pt x="402462" y="368046"/>
                  </a:lnTo>
                  <a:lnTo>
                    <a:pt x="374141" y="365125"/>
                  </a:lnTo>
                  <a:lnTo>
                    <a:pt x="364870" y="364489"/>
                  </a:lnTo>
                  <a:lnTo>
                    <a:pt x="357377" y="363600"/>
                  </a:lnTo>
                  <a:lnTo>
                    <a:pt x="349376" y="362076"/>
                  </a:lnTo>
                  <a:lnTo>
                    <a:pt x="348106" y="361696"/>
                  </a:lnTo>
                  <a:lnTo>
                    <a:pt x="351154" y="352044"/>
                  </a:lnTo>
                  <a:lnTo>
                    <a:pt x="306704" y="337312"/>
                  </a:lnTo>
                  <a:lnTo>
                    <a:pt x="261492" y="322072"/>
                  </a:lnTo>
                  <a:lnTo>
                    <a:pt x="206120" y="303657"/>
                  </a:lnTo>
                  <a:lnTo>
                    <a:pt x="190372" y="298196"/>
                  </a:lnTo>
                  <a:lnTo>
                    <a:pt x="143890" y="282575"/>
                  </a:lnTo>
                  <a:lnTo>
                    <a:pt x="129285" y="273176"/>
                  </a:lnTo>
                  <a:lnTo>
                    <a:pt x="99059" y="253746"/>
                  </a:lnTo>
                  <a:lnTo>
                    <a:pt x="76200" y="240664"/>
                  </a:lnTo>
                  <a:lnTo>
                    <a:pt x="56768" y="264668"/>
                  </a:lnTo>
                  <a:lnTo>
                    <a:pt x="44322" y="276225"/>
                  </a:lnTo>
                  <a:lnTo>
                    <a:pt x="17652" y="276860"/>
                  </a:lnTo>
                  <a:lnTo>
                    <a:pt x="16001" y="248158"/>
                  </a:lnTo>
                  <a:lnTo>
                    <a:pt x="27558" y="237998"/>
                  </a:lnTo>
                  <a:lnTo>
                    <a:pt x="29844" y="236855"/>
                  </a:lnTo>
                  <a:lnTo>
                    <a:pt x="18541" y="224409"/>
                  </a:lnTo>
                  <a:lnTo>
                    <a:pt x="16255" y="224155"/>
                  </a:lnTo>
                  <a:lnTo>
                    <a:pt x="0" y="227837"/>
                  </a:lnTo>
                  <a:lnTo>
                    <a:pt x="1142" y="226187"/>
                  </a:lnTo>
                  <a:lnTo>
                    <a:pt x="10921" y="211455"/>
                  </a:lnTo>
                  <a:lnTo>
                    <a:pt x="13080" y="208661"/>
                  </a:lnTo>
                  <a:lnTo>
                    <a:pt x="13080" y="208025"/>
                  </a:lnTo>
                  <a:lnTo>
                    <a:pt x="18541" y="200533"/>
                  </a:lnTo>
                  <a:lnTo>
                    <a:pt x="27304" y="188213"/>
                  </a:lnTo>
                  <a:lnTo>
                    <a:pt x="33654" y="177037"/>
                  </a:lnTo>
                  <a:lnTo>
                    <a:pt x="42036" y="161798"/>
                  </a:lnTo>
                  <a:lnTo>
                    <a:pt x="54736" y="141477"/>
                  </a:lnTo>
                  <a:lnTo>
                    <a:pt x="60325" y="132587"/>
                  </a:lnTo>
                  <a:lnTo>
                    <a:pt x="61340" y="131191"/>
                  </a:lnTo>
                  <a:lnTo>
                    <a:pt x="62356" y="131318"/>
                  </a:lnTo>
                  <a:lnTo>
                    <a:pt x="84835" y="106934"/>
                  </a:lnTo>
                  <a:lnTo>
                    <a:pt x="84454" y="106172"/>
                  </a:lnTo>
                  <a:lnTo>
                    <a:pt x="104139" y="85471"/>
                  </a:lnTo>
                  <a:lnTo>
                    <a:pt x="119887" y="69342"/>
                  </a:lnTo>
                  <a:lnTo>
                    <a:pt x="123443" y="65150"/>
                  </a:lnTo>
                  <a:lnTo>
                    <a:pt x="124078" y="63373"/>
                  </a:lnTo>
                  <a:lnTo>
                    <a:pt x="125094" y="62357"/>
                  </a:lnTo>
                  <a:lnTo>
                    <a:pt x="125856" y="60579"/>
                  </a:lnTo>
                  <a:lnTo>
                    <a:pt x="126872" y="54610"/>
                  </a:lnTo>
                  <a:lnTo>
                    <a:pt x="127634" y="52450"/>
                  </a:lnTo>
                  <a:lnTo>
                    <a:pt x="131444" y="45847"/>
                  </a:lnTo>
                  <a:lnTo>
                    <a:pt x="132841" y="42925"/>
                  </a:lnTo>
                  <a:lnTo>
                    <a:pt x="134111" y="41275"/>
                  </a:lnTo>
                  <a:lnTo>
                    <a:pt x="137032" y="37592"/>
                  </a:lnTo>
                  <a:lnTo>
                    <a:pt x="140588" y="34417"/>
                  </a:lnTo>
                  <a:lnTo>
                    <a:pt x="142239" y="32385"/>
                  </a:lnTo>
                  <a:lnTo>
                    <a:pt x="145160" y="31623"/>
                  </a:lnTo>
                  <a:lnTo>
                    <a:pt x="147573" y="29210"/>
                  </a:lnTo>
                  <a:lnTo>
                    <a:pt x="178815" y="4318"/>
                  </a:lnTo>
                  <a:lnTo>
                    <a:pt x="240156" y="1143"/>
                  </a:lnTo>
                  <a:lnTo>
                    <a:pt x="240537" y="1143"/>
                  </a:lnTo>
                  <a:lnTo>
                    <a:pt x="276986" y="0"/>
                  </a:lnTo>
                  <a:lnTo>
                    <a:pt x="280542" y="1650"/>
                  </a:lnTo>
                  <a:lnTo>
                    <a:pt x="281558" y="2032"/>
                  </a:lnTo>
                  <a:lnTo>
                    <a:pt x="281939" y="1397"/>
                  </a:lnTo>
                  <a:lnTo>
                    <a:pt x="283717" y="1397"/>
                  </a:lnTo>
                  <a:lnTo>
                    <a:pt x="305434" y="12319"/>
                  </a:lnTo>
                  <a:lnTo>
                    <a:pt x="309625" y="13335"/>
                  </a:lnTo>
                  <a:lnTo>
                    <a:pt x="318134" y="18669"/>
                  </a:lnTo>
                  <a:lnTo>
                    <a:pt x="322325" y="20066"/>
                  </a:lnTo>
                  <a:lnTo>
                    <a:pt x="326516" y="22479"/>
                  </a:lnTo>
                  <a:lnTo>
                    <a:pt x="332104" y="25654"/>
                  </a:lnTo>
                  <a:lnTo>
                    <a:pt x="333882" y="27432"/>
                  </a:lnTo>
                  <a:lnTo>
                    <a:pt x="352170" y="33909"/>
                  </a:lnTo>
                  <a:lnTo>
                    <a:pt x="362203" y="37592"/>
                  </a:lnTo>
                  <a:lnTo>
                    <a:pt x="402589" y="66801"/>
                  </a:lnTo>
                  <a:lnTo>
                    <a:pt x="412368" y="73660"/>
                  </a:lnTo>
                  <a:lnTo>
                    <a:pt x="413130" y="74168"/>
                  </a:lnTo>
                  <a:lnTo>
                    <a:pt x="425068" y="79501"/>
                  </a:lnTo>
                  <a:lnTo>
                    <a:pt x="439419" y="88646"/>
                  </a:lnTo>
                  <a:lnTo>
                    <a:pt x="443991" y="90932"/>
                  </a:lnTo>
                  <a:lnTo>
                    <a:pt x="448182" y="93218"/>
                  </a:lnTo>
                  <a:lnTo>
                    <a:pt x="460501" y="97409"/>
                  </a:lnTo>
                  <a:lnTo>
                    <a:pt x="487425" y="111125"/>
                  </a:lnTo>
                  <a:lnTo>
                    <a:pt x="503554" y="126873"/>
                  </a:lnTo>
                  <a:lnTo>
                    <a:pt x="507491" y="132207"/>
                  </a:lnTo>
                  <a:lnTo>
                    <a:pt x="508888" y="134620"/>
                  </a:lnTo>
                  <a:lnTo>
                    <a:pt x="519937" y="146812"/>
                  </a:lnTo>
                  <a:lnTo>
                    <a:pt x="520318" y="147193"/>
                  </a:lnTo>
                  <a:lnTo>
                    <a:pt x="528065" y="155829"/>
                  </a:lnTo>
                  <a:lnTo>
                    <a:pt x="531240" y="159638"/>
                  </a:lnTo>
                  <a:lnTo>
                    <a:pt x="557656" y="187833"/>
                  </a:lnTo>
                  <a:lnTo>
                    <a:pt x="561847" y="194183"/>
                  </a:lnTo>
                  <a:lnTo>
                    <a:pt x="561466" y="195199"/>
                  </a:lnTo>
                  <a:lnTo>
                    <a:pt x="562863" y="197358"/>
                  </a:lnTo>
                  <a:lnTo>
                    <a:pt x="568451" y="203581"/>
                  </a:lnTo>
                  <a:lnTo>
                    <a:pt x="575817" y="213487"/>
                  </a:lnTo>
                  <a:lnTo>
                    <a:pt x="578230" y="217677"/>
                  </a:lnTo>
                  <a:lnTo>
                    <a:pt x="582167" y="222885"/>
                  </a:lnTo>
                  <a:lnTo>
                    <a:pt x="592581" y="235331"/>
                  </a:lnTo>
                  <a:lnTo>
                    <a:pt x="618870" y="266192"/>
                  </a:lnTo>
                  <a:lnTo>
                    <a:pt x="622807" y="271907"/>
                  </a:lnTo>
                  <a:lnTo>
                    <a:pt x="627633" y="279908"/>
                  </a:lnTo>
                  <a:lnTo>
                    <a:pt x="630046" y="282701"/>
                  </a:lnTo>
                  <a:lnTo>
                    <a:pt x="632967" y="284099"/>
                  </a:lnTo>
                  <a:lnTo>
                    <a:pt x="644778" y="296672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944478" y="714756"/>
              <a:ext cx="649605" cy="302260"/>
            </a:xfrm>
            <a:custGeom>
              <a:avLst/>
              <a:gdLst/>
              <a:ahLst/>
              <a:cxnLst/>
              <a:rect l="l" t="t" r="r" b="b"/>
              <a:pathLst>
                <a:path w="649604" h="302259">
                  <a:moveTo>
                    <a:pt x="0" y="228219"/>
                  </a:moveTo>
                  <a:lnTo>
                    <a:pt x="68961" y="121793"/>
                  </a:lnTo>
                  <a:lnTo>
                    <a:pt x="161036" y="14351"/>
                  </a:lnTo>
                  <a:lnTo>
                    <a:pt x="241426" y="0"/>
                  </a:lnTo>
                  <a:lnTo>
                    <a:pt x="296037" y="5080"/>
                  </a:lnTo>
                  <a:lnTo>
                    <a:pt x="404749" y="59690"/>
                  </a:lnTo>
                  <a:lnTo>
                    <a:pt x="427736" y="77597"/>
                  </a:lnTo>
                  <a:lnTo>
                    <a:pt x="443484" y="86995"/>
                  </a:lnTo>
                  <a:lnTo>
                    <a:pt x="488696" y="108585"/>
                  </a:lnTo>
                  <a:lnTo>
                    <a:pt x="649604" y="301752"/>
                  </a:lnTo>
                </a:path>
                <a:path w="649604" h="302259">
                  <a:moveTo>
                    <a:pt x="393192" y="47117"/>
                  </a:moveTo>
                  <a:lnTo>
                    <a:pt x="496697" y="102870"/>
                  </a:lnTo>
                </a:path>
              </a:pathLst>
            </a:custGeom>
            <a:ln w="16216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21669" y="500660"/>
              <a:ext cx="102589" cy="102589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844041" y="4608321"/>
            <a:ext cx="3113405" cy="0"/>
          </a:xfrm>
          <a:custGeom>
            <a:avLst/>
            <a:gdLst/>
            <a:ahLst/>
            <a:cxnLst/>
            <a:rect l="l" t="t" r="r" b="b"/>
            <a:pathLst>
              <a:path w="3113404" h="0">
                <a:moveTo>
                  <a:pt x="0" y="0"/>
                </a:moveTo>
                <a:lnTo>
                  <a:pt x="3113151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701992" y="613029"/>
            <a:ext cx="294005" cy="294005"/>
            <a:chOff x="701992" y="613029"/>
            <a:chExt cx="294005" cy="294005"/>
          </a:xfrm>
        </p:grpSpPr>
        <p:sp>
          <p:nvSpPr>
            <p:cNvPr id="18" name="object 18"/>
            <p:cNvSpPr/>
            <p:nvPr/>
          </p:nvSpPr>
          <p:spPr>
            <a:xfrm>
              <a:off x="701992" y="613029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5">
                  <a:moveTo>
                    <a:pt x="146824" y="0"/>
                  </a:moveTo>
                  <a:lnTo>
                    <a:pt x="100418" y="7493"/>
                  </a:lnTo>
                  <a:lnTo>
                    <a:pt x="60121" y="28321"/>
                  </a:lnTo>
                  <a:lnTo>
                    <a:pt x="28333" y="60071"/>
                  </a:lnTo>
                  <a:lnTo>
                    <a:pt x="7493" y="100457"/>
                  </a:lnTo>
                  <a:lnTo>
                    <a:pt x="0" y="146812"/>
                  </a:lnTo>
                  <a:lnTo>
                    <a:pt x="7493" y="193294"/>
                  </a:lnTo>
                  <a:lnTo>
                    <a:pt x="28333" y="233553"/>
                  </a:lnTo>
                  <a:lnTo>
                    <a:pt x="60121" y="265303"/>
                  </a:lnTo>
                  <a:lnTo>
                    <a:pt x="100418" y="286131"/>
                  </a:lnTo>
                  <a:lnTo>
                    <a:pt x="146824" y="293624"/>
                  </a:lnTo>
                  <a:lnTo>
                    <a:pt x="193230" y="286131"/>
                  </a:lnTo>
                  <a:lnTo>
                    <a:pt x="233540" y="265303"/>
                  </a:lnTo>
                  <a:lnTo>
                    <a:pt x="265328" y="233553"/>
                  </a:lnTo>
                  <a:lnTo>
                    <a:pt x="286169" y="193294"/>
                  </a:lnTo>
                  <a:lnTo>
                    <a:pt x="293649" y="146812"/>
                  </a:lnTo>
                  <a:lnTo>
                    <a:pt x="286169" y="100457"/>
                  </a:lnTo>
                  <a:lnTo>
                    <a:pt x="265328" y="60071"/>
                  </a:lnTo>
                  <a:lnTo>
                    <a:pt x="233540" y="28321"/>
                  </a:lnTo>
                  <a:lnTo>
                    <a:pt x="193230" y="7493"/>
                  </a:lnTo>
                  <a:lnTo>
                    <a:pt x="146824" y="0"/>
                  </a:lnTo>
                  <a:close/>
                </a:path>
              </a:pathLst>
            </a:custGeom>
            <a:solidFill>
              <a:srgbClr val="122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419" y="673531"/>
              <a:ext cx="172796" cy="17279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062939" y="602996"/>
            <a:ext cx="7956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00ACA9"/>
                </a:solidFill>
                <a:latin typeface="Calibri"/>
                <a:cs typeface="Calibri"/>
              </a:rPr>
              <a:t>Affichage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382642" y="2215388"/>
            <a:ext cx="7706995" cy="4401820"/>
            <a:chOff x="4382642" y="2215388"/>
            <a:chExt cx="7706995" cy="440182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2642" y="2969133"/>
              <a:ext cx="6196457" cy="364780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662034" y="2240788"/>
              <a:ext cx="2028189" cy="2420620"/>
            </a:xfrm>
            <a:custGeom>
              <a:avLst/>
              <a:gdLst/>
              <a:ahLst/>
              <a:cxnLst/>
              <a:rect l="l" t="t" r="r" b="b"/>
              <a:pathLst>
                <a:path w="2028190" h="2420620">
                  <a:moveTo>
                    <a:pt x="0" y="2420493"/>
                  </a:moveTo>
                  <a:lnTo>
                    <a:pt x="2027809" y="2420493"/>
                  </a:lnTo>
                </a:path>
                <a:path w="2028190" h="2420620">
                  <a:moveTo>
                    <a:pt x="2027809" y="0"/>
                  </a:moveTo>
                  <a:lnTo>
                    <a:pt x="0" y="0"/>
                  </a:lnTo>
                  <a:lnTo>
                    <a:pt x="0" y="2420493"/>
                  </a:lnTo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6800" y="2525903"/>
              <a:ext cx="3402584" cy="2122297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6915" y="3936379"/>
            <a:ext cx="70078" cy="10031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0488" y="4161133"/>
            <a:ext cx="74794" cy="7355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2564" y="4281690"/>
            <a:ext cx="74794" cy="100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904" y="2768670"/>
            <a:ext cx="179705" cy="1470660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b="1">
                <a:solidFill>
                  <a:srgbClr val="FFFFFF"/>
                </a:solidFill>
                <a:latin typeface="Montserrat"/>
                <a:cs typeface="Montserrat"/>
              </a:rPr>
              <a:t>BOOK</a:t>
            </a:r>
            <a:r>
              <a:rPr dirty="0" sz="1000" spc="16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876927" y="6718198"/>
            <a:ext cx="20637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Montserrat"/>
                <a:cs typeface="Montserrat"/>
              </a:rPr>
              <a:t>Document</a:t>
            </a:r>
            <a:r>
              <a:rPr dirty="0" sz="600" spc="-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FFFFFF"/>
                </a:solidFill>
                <a:latin typeface="Montserrat"/>
                <a:cs typeface="Montserrat"/>
              </a:rPr>
              <a:t>non</a:t>
            </a:r>
            <a:r>
              <a:rPr dirty="0" sz="6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FFFFFF"/>
                </a:solidFill>
                <a:latin typeface="Montserrat"/>
                <a:cs typeface="Montserrat"/>
              </a:rPr>
              <a:t>contractuel</a:t>
            </a:r>
            <a:r>
              <a:rPr dirty="0" sz="600" spc="-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FFFFFF"/>
                </a:solidFill>
                <a:latin typeface="Montserrat"/>
                <a:cs typeface="Montserrat"/>
              </a:rPr>
              <a:t>–</a:t>
            </a:r>
            <a:r>
              <a:rPr dirty="0" sz="6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FFFFFF"/>
                </a:solidFill>
                <a:latin typeface="Montserrat"/>
                <a:cs typeface="Montserrat"/>
              </a:rPr>
              <a:t>strictement</a:t>
            </a:r>
            <a:r>
              <a:rPr dirty="0" sz="600" spc="-10">
                <a:solidFill>
                  <a:srgbClr val="FFFFFF"/>
                </a:solidFill>
                <a:latin typeface="Montserrat"/>
                <a:cs typeface="Montserrat"/>
              </a:rPr>
              <a:t> confidentiel</a:t>
            </a:r>
            <a:endParaRPr sz="600">
              <a:latin typeface="Montserrat"/>
              <a:cs typeface="Montserra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14800" y="1415541"/>
            <a:ext cx="3962400" cy="3810000"/>
            <a:chOff x="4114800" y="1415541"/>
            <a:chExt cx="3962400" cy="3810000"/>
          </a:xfrm>
        </p:grpSpPr>
        <p:sp>
          <p:nvSpPr>
            <p:cNvPr id="6" name="object 6"/>
            <p:cNvSpPr/>
            <p:nvPr/>
          </p:nvSpPr>
          <p:spPr>
            <a:xfrm>
              <a:off x="4114800" y="1415541"/>
              <a:ext cx="3962400" cy="3810000"/>
            </a:xfrm>
            <a:custGeom>
              <a:avLst/>
              <a:gdLst/>
              <a:ahLst/>
              <a:cxnLst/>
              <a:rect l="l" t="t" r="r" b="b"/>
              <a:pathLst>
                <a:path w="3962400" h="3810000">
                  <a:moveTo>
                    <a:pt x="1981200" y="0"/>
                  </a:moveTo>
                  <a:lnTo>
                    <a:pt x="1931607" y="585"/>
                  </a:lnTo>
                  <a:lnTo>
                    <a:pt x="1882314" y="2331"/>
                  </a:lnTo>
                  <a:lnTo>
                    <a:pt x="1833335" y="5225"/>
                  </a:lnTo>
                  <a:lnTo>
                    <a:pt x="1784683" y="9253"/>
                  </a:lnTo>
                  <a:lnTo>
                    <a:pt x="1736375" y="14401"/>
                  </a:lnTo>
                  <a:lnTo>
                    <a:pt x="1688422" y="20655"/>
                  </a:lnTo>
                  <a:lnTo>
                    <a:pt x="1640840" y="28003"/>
                  </a:lnTo>
                  <a:lnTo>
                    <a:pt x="1593643" y="36430"/>
                  </a:lnTo>
                  <a:lnTo>
                    <a:pt x="1546845" y="45923"/>
                  </a:lnTo>
                  <a:lnTo>
                    <a:pt x="1500460" y="56467"/>
                  </a:lnTo>
                  <a:lnTo>
                    <a:pt x="1454502" y="68050"/>
                  </a:lnTo>
                  <a:lnTo>
                    <a:pt x="1408986" y="80658"/>
                  </a:lnTo>
                  <a:lnTo>
                    <a:pt x="1363926" y="94277"/>
                  </a:lnTo>
                  <a:lnTo>
                    <a:pt x="1319335" y="108893"/>
                  </a:lnTo>
                  <a:lnTo>
                    <a:pt x="1275229" y="124494"/>
                  </a:lnTo>
                  <a:lnTo>
                    <a:pt x="1231621" y="141064"/>
                  </a:lnTo>
                  <a:lnTo>
                    <a:pt x="1188525" y="158591"/>
                  </a:lnTo>
                  <a:lnTo>
                    <a:pt x="1145956" y="177061"/>
                  </a:lnTo>
                  <a:lnTo>
                    <a:pt x="1103928" y="196460"/>
                  </a:lnTo>
                  <a:lnTo>
                    <a:pt x="1062454" y="216774"/>
                  </a:lnTo>
                  <a:lnTo>
                    <a:pt x="1021550" y="237991"/>
                  </a:lnTo>
                  <a:lnTo>
                    <a:pt x="981230" y="260096"/>
                  </a:lnTo>
                  <a:lnTo>
                    <a:pt x="941507" y="283075"/>
                  </a:lnTo>
                  <a:lnTo>
                    <a:pt x="902395" y="306915"/>
                  </a:lnTo>
                  <a:lnTo>
                    <a:pt x="863910" y="331603"/>
                  </a:lnTo>
                  <a:lnTo>
                    <a:pt x="826065" y="357125"/>
                  </a:lnTo>
                  <a:lnTo>
                    <a:pt x="788874" y="383467"/>
                  </a:lnTo>
                  <a:lnTo>
                    <a:pt x="752351" y="410615"/>
                  </a:lnTo>
                  <a:lnTo>
                    <a:pt x="716511" y="438556"/>
                  </a:lnTo>
                  <a:lnTo>
                    <a:pt x="681368" y="467276"/>
                  </a:lnTo>
                  <a:lnTo>
                    <a:pt x="646936" y="496761"/>
                  </a:lnTo>
                  <a:lnTo>
                    <a:pt x="613230" y="526998"/>
                  </a:lnTo>
                  <a:lnTo>
                    <a:pt x="580262" y="557974"/>
                  </a:lnTo>
                  <a:lnTo>
                    <a:pt x="548049" y="589674"/>
                  </a:lnTo>
                  <a:lnTo>
                    <a:pt x="516603" y="622085"/>
                  </a:lnTo>
                  <a:lnTo>
                    <a:pt x="485939" y="655194"/>
                  </a:lnTo>
                  <a:lnTo>
                    <a:pt x="456071" y="688986"/>
                  </a:lnTo>
                  <a:lnTo>
                    <a:pt x="427014" y="723447"/>
                  </a:lnTo>
                  <a:lnTo>
                    <a:pt x="398781" y="758566"/>
                  </a:lnTo>
                  <a:lnTo>
                    <a:pt x="371387" y="794327"/>
                  </a:lnTo>
                  <a:lnTo>
                    <a:pt x="344846" y="830717"/>
                  </a:lnTo>
                  <a:lnTo>
                    <a:pt x="319172" y="867722"/>
                  </a:lnTo>
                  <a:lnTo>
                    <a:pt x="294379" y="905329"/>
                  </a:lnTo>
                  <a:lnTo>
                    <a:pt x="270481" y="943525"/>
                  </a:lnTo>
                  <a:lnTo>
                    <a:pt x="247493" y="982295"/>
                  </a:lnTo>
                  <a:lnTo>
                    <a:pt x="225430" y="1021625"/>
                  </a:lnTo>
                  <a:lnTo>
                    <a:pt x="204304" y="1061503"/>
                  </a:lnTo>
                  <a:lnTo>
                    <a:pt x="184130" y="1101914"/>
                  </a:lnTo>
                  <a:lnTo>
                    <a:pt x="164922" y="1142846"/>
                  </a:lnTo>
                  <a:lnTo>
                    <a:pt x="146696" y="1184283"/>
                  </a:lnTo>
                  <a:lnTo>
                    <a:pt x="129464" y="1226213"/>
                  </a:lnTo>
                  <a:lnTo>
                    <a:pt x="113241" y="1268622"/>
                  </a:lnTo>
                  <a:lnTo>
                    <a:pt x="98041" y="1311497"/>
                  </a:lnTo>
                  <a:lnTo>
                    <a:pt x="83878" y="1354823"/>
                  </a:lnTo>
                  <a:lnTo>
                    <a:pt x="70767" y="1398587"/>
                  </a:lnTo>
                  <a:lnTo>
                    <a:pt x="58721" y="1442775"/>
                  </a:lnTo>
                  <a:lnTo>
                    <a:pt x="47756" y="1487375"/>
                  </a:lnTo>
                  <a:lnTo>
                    <a:pt x="37884" y="1532371"/>
                  </a:lnTo>
                  <a:lnTo>
                    <a:pt x="29121" y="1577751"/>
                  </a:lnTo>
                  <a:lnTo>
                    <a:pt x="21480" y="1623500"/>
                  </a:lnTo>
                  <a:lnTo>
                    <a:pt x="14975" y="1669606"/>
                  </a:lnTo>
                  <a:lnTo>
                    <a:pt x="9622" y="1716054"/>
                  </a:lnTo>
                  <a:lnTo>
                    <a:pt x="5433" y="1762831"/>
                  </a:lnTo>
                  <a:lnTo>
                    <a:pt x="2424" y="1809924"/>
                  </a:lnTo>
                  <a:lnTo>
                    <a:pt x="608" y="1857318"/>
                  </a:lnTo>
                  <a:lnTo>
                    <a:pt x="0" y="1905000"/>
                  </a:lnTo>
                  <a:lnTo>
                    <a:pt x="608" y="1952687"/>
                  </a:lnTo>
                  <a:lnTo>
                    <a:pt x="2424" y="2000086"/>
                  </a:lnTo>
                  <a:lnTo>
                    <a:pt x="5433" y="2047183"/>
                  </a:lnTo>
                  <a:lnTo>
                    <a:pt x="9622" y="2093965"/>
                  </a:lnTo>
                  <a:lnTo>
                    <a:pt x="14975" y="2140418"/>
                  </a:lnTo>
                  <a:lnTo>
                    <a:pt x="21480" y="2186527"/>
                  </a:lnTo>
                  <a:lnTo>
                    <a:pt x="29121" y="2232281"/>
                  </a:lnTo>
                  <a:lnTo>
                    <a:pt x="37884" y="2277664"/>
                  </a:lnTo>
                  <a:lnTo>
                    <a:pt x="47756" y="2322663"/>
                  </a:lnTo>
                  <a:lnTo>
                    <a:pt x="58721" y="2367265"/>
                  </a:lnTo>
                  <a:lnTo>
                    <a:pt x="70767" y="2411456"/>
                  </a:lnTo>
                  <a:lnTo>
                    <a:pt x="83878" y="2455222"/>
                  </a:lnTo>
                  <a:lnTo>
                    <a:pt x="98041" y="2498551"/>
                  </a:lnTo>
                  <a:lnTo>
                    <a:pt x="113241" y="2541427"/>
                  </a:lnTo>
                  <a:lnTo>
                    <a:pt x="129464" y="2583837"/>
                  </a:lnTo>
                  <a:lnTo>
                    <a:pt x="146696" y="2625769"/>
                  </a:lnTo>
                  <a:lnTo>
                    <a:pt x="164922" y="2667207"/>
                  </a:lnTo>
                  <a:lnTo>
                    <a:pt x="184130" y="2708139"/>
                  </a:lnTo>
                  <a:lnTo>
                    <a:pt x="204304" y="2748552"/>
                  </a:lnTo>
                  <a:lnTo>
                    <a:pt x="225430" y="2788430"/>
                  </a:lnTo>
                  <a:lnTo>
                    <a:pt x="247493" y="2827761"/>
                  </a:lnTo>
                  <a:lnTo>
                    <a:pt x="270481" y="2866531"/>
                  </a:lnTo>
                  <a:lnTo>
                    <a:pt x="294379" y="2904726"/>
                  </a:lnTo>
                  <a:lnTo>
                    <a:pt x="319172" y="2942333"/>
                  </a:lnTo>
                  <a:lnTo>
                    <a:pt x="344846" y="2979338"/>
                  </a:lnTo>
                  <a:lnTo>
                    <a:pt x="371387" y="3015727"/>
                  </a:lnTo>
                  <a:lnTo>
                    <a:pt x="398781" y="3051488"/>
                  </a:lnTo>
                  <a:lnTo>
                    <a:pt x="427014" y="3086605"/>
                  </a:lnTo>
                  <a:lnTo>
                    <a:pt x="456071" y="3121066"/>
                  </a:lnTo>
                  <a:lnTo>
                    <a:pt x="485939" y="3154857"/>
                  </a:lnTo>
                  <a:lnTo>
                    <a:pt x="516603" y="3187964"/>
                  </a:lnTo>
                  <a:lnTo>
                    <a:pt x="548049" y="3220374"/>
                  </a:lnTo>
                  <a:lnTo>
                    <a:pt x="580262" y="3252073"/>
                  </a:lnTo>
                  <a:lnTo>
                    <a:pt x="613230" y="3283047"/>
                  </a:lnTo>
                  <a:lnTo>
                    <a:pt x="646936" y="3313283"/>
                  </a:lnTo>
                  <a:lnTo>
                    <a:pt x="681368" y="3342766"/>
                  </a:lnTo>
                  <a:lnTo>
                    <a:pt x="716511" y="3371485"/>
                  </a:lnTo>
                  <a:lnTo>
                    <a:pt x="752351" y="3399424"/>
                  </a:lnTo>
                  <a:lnTo>
                    <a:pt x="788874" y="3426570"/>
                  </a:lnTo>
                  <a:lnTo>
                    <a:pt x="826065" y="3452910"/>
                  </a:lnTo>
                  <a:lnTo>
                    <a:pt x="863910" y="3478430"/>
                  </a:lnTo>
                  <a:lnTo>
                    <a:pt x="902395" y="3503116"/>
                  </a:lnTo>
                  <a:lnTo>
                    <a:pt x="941507" y="3526954"/>
                  </a:lnTo>
                  <a:lnTo>
                    <a:pt x="981230" y="3549932"/>
                  </a:lnTo>
                  <a:lnTo>
                    <a:pt x="1021550" y="3572035"/>
                  </a:lnTo>
                  <a:lnTo>
                    <a:pt x="1062454" y="3593249"/>
                  </a:lnTo>
                  <a:lnTo>
                    <a:pt x="1103928" y="3613562"/>
                  </a:lnTo>
                  <a:lnTo>
                    <a:pt x="1145956" y="3632959"/>
                  </a:lnTo>
                  <a:lnTo>
                    <a:pt x="1188525" y="3651427"/>
                  </a:lnTo>
                  <a:lnTo>
                    <a:pt x="1231621" y="3668952"/>
                  </a:lnTo>
                  <a:lnTo>
                    <a:pt x="1275229" y="3685521"/>
                  </a:lnTo>
                  <a:lnTo>
                    <a:pt x="1319335" y="3701119"/>
                  </a:lnTo>
                  <a:lnTo>
                    <a:pt x="1363926" y="3715734"/>
                  </a:lnTo>
                  <a:lnTo>
                    <a:pt x="1408986" y="3729351"/>
                  </a:lnTo>
                  <a:lnTo>
                    <a:pt x="1454502" y="3741957"/>
                  </a:lnTo>
                  <a:lnTo>
                    <a:pt x="1500460" y="3753539"/>
                  </a:lnTo>
                  <a:lnTo>
                    <a:pt x="1546845" y="3764083"/>
                  </a:lnTo>
                  <a:lnTo>
                    <a:pt x="1593643" y="3773574"/>
                  </a:lnTo>
                  <a:lnTo>
                    <a:pt x="1640840" y="3782000"/>
                  </a:lnTo>
                  <a:lnTo>
                    <a:pt x="1688422" y="3789346"/>
                  </a:lnTo>
                  <a:lnTo>
                    <a:pt x="1736375" y="3795600"/>
                  </a:lnTo>
                  <a:lnTo>
                    <a:pt x="1784683" y="3800748"/>
                  </a:lnTo>
                  <a:lnTo>
                    <a:pt x="1833335" y="3804775"/>
                  </a:lnTo>
                  <a:lnTo>
                    <a:pt x="1882314" y="3807668"/>
                  </a:lnTo>
                  <a:lnTo>
                    <a:pt x="1931607" y="3809414"/>
                  </a:lnTo>
                  <a:lnTo>
                    <a:pt x="1981200" y="3810000"/>
                  </a:lnTo>
                  <a:lnTo>
                    <a:pt x="2030792" y="3809414"/>
                  </a:lnTo>
                  <a:lnTo>
                    <a:pt x="2080085" y="3807668"/>
                  </a:lnTo>
                  <a:lnTo>
                    <a:pt x="2129064" y="3804775"/>
                  </a:lnTo>
                  <a:lnTo>
                    <a:pt x="2177716" y="3800748"/>
                  </a:lnTo>
                  <a:lnTo>
                    <a:pt x="2226024" y="3795600"/>
                  </a:lnTo>
                  <a:lnTo>
                    <a:pt x="2273977" y="3789346"/>
                  </a:lnTo>
                  <a:lnTo>
                    <a:pt x="2321559" y="3782000"/>
                  </a:lnTo>
                  <a:lnTo>
                    <a:pt x="2368756" y="3773574"/>
                  </a:lnTo>
                  <a:lnTo>
                    <a:pt x="2415554" y="3764083"/>
                  </a:lnTo>
                  <a:lnTo>
                    <a:pt x="2461939" y="3753539"/>
                  </a:lnTo>
                  <a:lnTo>
                    <a:pt x="2507897" y="3741957"/>
                  </a:lnTo>
                  <a:lnTo>
                    <a:pt x="2553413" y="3729351"/>
                  </a:lnTo>
                  <a:lnTo>
                    <a:pt x="2598473" y="3715734"/>
                  </a:lnTo>
                  <a:lnTo>
                    <a:pt x="2643064" y="3701119"/>
                  </a:lnTo>
                  <a:lnTo>
                    <a:pt x="2687170" y="3685521"/>
                  </a:lnTo>
                  <a:lnTo>
                    <a:pt x="2730778" y="3668952"/>
                  </a:lnTo>
                  <a:lnTo>
                    <a:pt x="2773874" y="3651427"/>
                  </a:lnTo>
                  <a:lnTo>
                    <a:pt x="2816443" y="3632959"/>
                  </a:lnTo>
                  <a:lnTo>
                    <a:pt x="2858471" y="3613562"/>
                  </a:lnTo>
                  <a:lnTo>
                    <a:pt x="2899945" y="3593249"/>
                  </a:lnTo>
                  <a:lnTo>
                    <a:pt x="2940849" y="3572035"/>
                  </a:lnTo>
                  <a:lnTo>
                    <a:pt x="2981169" y="3549932"/>
                  </a:lnTo>
                  <a:lnTo>
                    <a:pt x="3020892" y="3526954"/>
                  </a:lnTo>
                  <a:lnTo>
                    <a:pt x="3060004" y="3503116"/>
                  </a:lnTo>
                  <a:lnTo>
                    <a:pt x="3098489" y="3478430"/>
                  </a:lnTo>
                  <a:lnTo>
                    <a:pt x="3136334" y="3452910"/>
                  </a:lnTo>
                  <a:lnTo>
                    <a:pt x="3173525" y="3426570"/>
                  </a:lnTo>
                  <a:lnTo>
                    <a:pt x="3210048" y="3399424"/>
                  </a:lnTo>
                  <a:lnTo>
                    <a:pt x="3245888" y="3371485"/>
                  </a:lnTo>
                  <a:lnTo>
                    <a:pt x="3281031" y="3342766"/>
                  </a:lnTo>
                  <a:lnTo>
                    <a:pt x="3315463" y="3313283"/>
                  </a:lnTo>
                  <a:lnTo>
                    <a:pt x="3349169" y="3283047"/>
                  </a:lnTo>
                  <a:lnTo>
                    <a:pt x="3382136" y="3252073"/>
                  </a:lnTo>
                  <a:lnTo>
                    <a:pt x="3414350" y="3220374"/>
                  </a:lnTo>
                  <a:lnTo>
                    <a:pt x="3445796" y="3187964"/>
                  </a:lnTo>
                  <a:lnTo>
                    <a:pt x="3476460" y="3154857"/>
                  </a:lnTo>
                  <a:lnTo>
                    <a:pt x="3506328" y="3121066"/>
                  </a:lnTo>
                  <a:lnTo>
                    <a:pt x="3535385" y="3086605"/>
                  </a:lnTo>
                  <a:lnTo>
                    <a:pt x="3563618" y="3051488"/>
                  </a:lnTo>
                  <a:lnTo>
                    <a:pt x="3591012" y="3015727"/>
                  </a:lnTo>
                  <a:lnTo>
                    <a:pt x="3617553" y="2979338"/>
                  </a:lnTo>
                  <a:lnTo>
                    <a:pt x="3643227" y="2942333"/>
                  </a:lnTo>
                  <a:lnTo>
                    <a:pt x="3668020" y="2904726"/>
                  </a:lnTo>
                  <a:lnTo>
                    <a:pt x="3691918" y="2866531"/>
                  </a:lnTo>
                  <a:lnTo>
                    <a:pt x="3714906" y="2827761"/>
                  </a:lnTo>
                  <a:lnTo>
                    <a:pt x="3736969" y="2788430"/>
                  </a:lnTo>
                  <a:lnTo>
                    <a:pt x="3758095" y="2748552"/>
                  </a:lnTo>
                  <a:lnTo>
                    <a:pt x="3778269" y="2708139"/>
                  </a:lnTo>
                  <a:lnTo>
                    <a:pt x="3797477" y="2667207"/>
                  </a:lnTo>
                  <a:lnTo>
                    <a:pt x="3815703" y="2625769"/>
                  </a:lnTo>
                  <a:lnTo>
                    <a:pt x="3832935" y="2583837"/>
                  </a:lnTo>
                  <a:lnTo>
                    <a:pt x="3849158" y="2541427"/>
                  </a:lnTo>
                  <a:lnTo>
                    <a:pt x="3864358" y="2498551"/>
                  </a:lnTo>
                  <a:lnTo>
                    <a:pt x="3878521" y="2455222"/>
                  </a:lnTo>
                  <a:lnTo>
                    <a:pt x="3891632" y="2411456"/>
                  </a:lnTo>
                  <a:lnTo>
                    <a:pt x="3903678" y="2367265"/>
                  </a:lnTo>
                  <a:lnTo>
                    <a:pt x="3914643" y="2322663"/>
                  </a:lnTo>
                  <a:lnTo>
                    <a:pt x="3924515" y="2277664"/>
                  </a:lnTo>
                  <a:lnTo>
                    <a:pt x="3933278" y="2232281"/>
                  </a:lnTo>
                  <a:lnTo>
                    <a:pt x="3940919" y="2186527"/>
                  </a:lnTo>
                  <a:lnTo>
                    <a:pt x="3947424" y="2140418"/>
                  </a:lnTo>
                  <a:lnTo>
                    <a:pt x="3952777" y="2093965"/>
                  </a:lnTo>
                  <a:lnTo>
                    <a:pt x="3956966" y="2047183"/>
                  </a:lnTo>
                  <a:lnTo>
                    <a:pt x="3959975" y="2000086"/>
                  </a:lnTo>
                  <a:lnTo>
                    <a:pt x="3961791" y="1952687"/>
                  </a:lnTo>
                  <a:lnTo>
                    <a:pt x="3962400" y="1905000"/>
                  </a:lnTo>
                  <a:lnTo>
                    <a:pt x="3961791" y="1857318"/>
                  </a:lnTo>
                  <a:lnTo>
                    <a:pt x="3959975" y="1809924"/>
                  </a:lnTo>
                  <a:lnTo>
                    <a:pt x="3956966" y="1762831"/>
                  </a:lnTo>
                  <a:lnTo>
                    <a:pt x="3952777" y="1716054"/>
                  </a:lnTo>
                  <a:lnTo>
                    <a:pt x="3947424" y="1669606"/>
                  </a:lnTo>
                  <a:lnTo>
                    <a:pt x="3940919" y="1623500"/>
                  </a:lnTo>
                  <a:lnTo>
                    <a:pt x="3933278" y="1577751"/>
                  </a:lnTo>
                  <a:lnTo>
                    <a:pt x="3924515" y="1532371"/>
                  </a:lnTo>
                  <a:lnTo>
                    <a:pt x="3914643" y="1487375"/>
                  </a:lnTo>
                  <a:lnTo>
                    <a:pt x="3903678" y="1442775"/>
                  </a:lnTo>
                  <a:lnTo>
                    <a:pt x="3891632" y="1398587"/>
                  </a:lnTo>
                  <a:lnTo>
                    <a:pt x="3878521" y="1354823"/>
                  </a:lnTo>
                  <a:lnTo>
                    <a:pt x="3864358" y="1311497"/>
                  </a:lnTo>
                  <a:lnTo>
                    <a:pt x="3849158" y="1268622"/>
                  </a:lnTo>
                  <a:lnTo>
                    <a:pt x="3832935" y="1226213"/>
                  </a:lnTo>
                  <a:lnTo>
                    <a:pt x="3815703" y="1184283"/>
                  </a:lnTo>
                  <a:lnTo>
                    <a:pt x="3797477" y="1142846"/>
                  </a:lnTo>
                  <a:lnTo>
                    <a:pt x="3778269" y="1101914"/>
                  </a:lnTo>
                  <a:lnTo>
                    <a:pt x="3758095" y="1061503"/>
                  </a:lnTo>
                  <a:lnTo>
                    <a:pt x="3736969" y="1021625"/>
                  </a:lnTo>
                  <a:lnTo>
                    <a:pt x="3714906" y="982295"/>
                  </a:lnTo>
                  <a:lnTo>
                    <a:pt x="3691918" y="943525"/>
                  </a:lnTo>
                  <a:lnTo>
                    <a:pt x="3668020" y="905329"/>
                  </a:lnTo>
                  <a:lnTo>
                    <a:pt x="3643227" y="867722"/>
                  </a:lnTo>
                  <a:lnTo>
                    <a:pt x="3617553" y="830717"/>
                  </a:lnTo>
                  <a:lnTo>
                    <a:pt x="3591012" y="794327"/>
                  </a:lnTo>
                  <a:lnTo>
                    <a:pt x="3563618" y="758566"/>
                  </a:lnTo>
                  <a:lnTo>
                    <a:pt x="3535385" y="723447"/>
                  </a:lnTo>
                  <a:lnTo>
                    <a:pt x="3506328" y="688986"/>
                  </a:lnTo>
                  <a:lnTo>
                    <a:pt x="3476460" y="655194"/>
                  </a:lnTo>
                  <a:lnTo>
                    <a:pt x="3445796" y="622085"/>
                  </a:lnTo>
                  <a:lnTo>
                    <a:pt x="3414350" y="589674"/>
                  </a:lnTo>
                  <a:lnTo>
                    <a:pt x="3382137" y="557974"/>
                  </a:lnTo>
                  <a:lnTo>
                    <a:pt x="3349169" y="526998"/>
                  </a:lnTo>
                  <a:lnTo>
                    <a:pt x="3315463" y="496761"/>
                  </a:lnTo>
                  <a:lnTo>
                    <a:pt x="3281031" y="467276"/>
                  </a:lnTo>
                  <a:lnTo>
                    <a:pt x="3245888" y="438556"/>
                  </a:lnTo>
                  <a:lnTo>
                    <a:pt x="3210048" y="410615"/>
                  </a:lnTo>
                  <a:lnTo>
                    <a:pt x="3173525" y="383467"/>
                  </a:lnTo>
                  <a:lnTo>
                    <a:pt x="3136334" y="357125"/>
                  </a:lnTo>
                  <a:lnTo>
                    <a:pt x="3098489" y="331603"/>
                  </a:lnTo>
                  <a:lnTo>
                    <a:pt x="3060004" y="306915"/>
                  </a:lnTo>
                  <a:lnTo>
                    <a:pt x="3020892" y="283075"/>
                  </a:lnTo>
                  <a:lnTo>
                    <a:pt x="2981169" y="260095"/>
                  </a:lnTo>
                  <a:lnTo>
                    <a:pt x="2940849" y="237991"/>
                  </a:lnTo>
                  <a:lnTo>
                    <a:pt x="2899945" y="216774"/>
                  </a:lnTo>
                  <a:lnTo>
                    <a:pt x="2858471" y="196460"/>
                  </a:lnTo>
                  <a:lnTo>
                    <a:pt x="2816443" y="177061"/>
                  </a:lnTo>
                  <a:lnTo>
                    <a:pt x="2773874" y="158591"/>
                  </a:lnTo>
                  <a:lnTo>
                    <a:pt x="2730778" y="141064"/>
                  </a:lnTo>
                  <a:lnTo>
                    <a:pt x="2687170" y="124494"/>
                  </a:lnTo>
                  <a:lnTo>
                    <a:pt x="2643064" y="108893"/>
                  </a:lnTo>
                  <a:lnTo>
                    <a:pt x="2598473" y="94277"/>
                  </a:lnTo>
                  <a:lnTo>
                    <a:pt x="2553413" y="80658"/>
                  </a:lnTo>
                  <a:lnTo>
                    <a:pt x="2507897" y="68050"/>
                  </a:lnTo>
                  <a:lnTo>
                    <a:pt x="2461939" y="56467"/>
                  </a:lnTo>
                  <a:lnTo>
                    <a:pt x="2415554" y="45923"/>
                  </a:lnTo>
                  <a:lnTo>
                    <a:pt x="2368756" y="36430"/>
                  </a:lnTo>
                  <a:lnTo>
                    <a:pt x="2321559" y="28003"/>
                  </a:lnTo>
                  <a:lnTo>
                    <a:pt x="2273977" y="20655"/>
                  </a:lnTo>
                  <a:lnTo>
                    <a:pt x="2226024" y="14401"/>
                  </a:lnTo>
                  <a:lnTo>
                    <a:pt x="2177716" y="9253"/>
                  </a:lnTo>
                  <a:lnTo>
                    <a:pt x="2129064" y="5225"/>
                  </a:lnTo>
                  <a:lnTo>
                    <a:pt x="2080085" y="2331"/>
                  </a:lnTo>
                  <a:lnTo>
                    <a:pt x="2030792" y="585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Une image contenant symbole  Description générée automatiquement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9783" y="2204338"/>
              <a:ext cx="932421" cy="1305940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5063744" y="3699509"/>
            <a:ext cx="21748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00ACA9"/>
                </a:solidFill>
              </a:rPr>
              <a:t>Evénements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3700" y="1304544"/>
            <a:ext cx="3390900" cy="0"/>
          </a:xfrm>
          <a:custGeom>
            <a:avLst/>
            <a:gdLst/>
            <a:ahLst/>
            <a:cxnLst/>
            <a:rect l="l" t="t" r="r" b="b"/>
            <a:pathLst>
              <a:path w="3390900" h="0">
                <a:moveTo>
                  <a:pt x="0" y="0"/>
                </a:moveTo>
                <a:lnTo>
                  <a:pt x="3390773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904" y="2478475"/>
            <a:ext cx="179705" cy="1816735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02</a:t>
            </a:r>
            <a:r>
              <a:rPr dirty="0" sz="1000" spc="1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//</a:t>
            </a:r>
            <a:r>
              <a:rPr dirty="0" sz="1000" spc="14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8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2962148" y="439623"/>
            <a:ext cx="5114925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Jardin</a:t>
            </a:r>
            <a:r>
              <a:rPr dirty="0" spc="-200"/>
              <a:t> </a:t>
            </a:r>
            <a:r>
              <a:rPr dirty="0" spc="-590">
                <a:solidFill>
                  <a:srgbClr val="00ACA9"/>
                </a:solidFill>
              </a:rPr>
              <a:t>V</a:t>
            </a:r>
            <a:r>
              <a:rPr dirty="0" spc="-75">
                <a:solidFill>
                  <a:srgbClr val="00ACA9"/>
                </a:solidFill>
              </a:rPr>
              <a:t>e</a:t>
            </a:r>
            <a:r>
              <a:rPr dirty="0" spc="-90">
                <a:solidFill>
                  <a:srgbClr val="00ACA9"/>
                </a:solidFill>
              </a:rPr>
              <a:t>n</a:t>
            </a:r>
            <a:r>
              <a:rPr dirty="0" spc="-75">
                <a:solidFill>
                  <a:srgbClr val="00ACA9"/>
                </a:solidFill>
              </a:rPr>
              <a:t>d</a:t>
            </a:r>
            <a:r>
              <a:rPr dirty="0" spc="-85">
                <a:solidFill>
                  <a:srgbClr val="00ACA9"/>
                </a:solidFill>
              </a:rPr>
              <a:t>ô</a:t>
            </a:r>
            <a:r>
              <a:rPr dirty="0" spc="-90">
                <a:solidFill>
                  <a:srgbClr val="00ACA9"/>
                </a:solidFill>
              </a:rPr>
              <a:t>m</a:t>
            </a:r>
            <a:r>
              <a:rPr dirty="0" spc="10">
                <a:solidFill>
                  <a:srgbClr val="00ACA9"/>
                </a:solidFill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50581" y="5258460"/>
            <a:ext cx="2076450" cy="94043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800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jardin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+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400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d’espaces</a:t>
            </a:r>
            <a:r>
              <a:rPr dirty="0" sz="700" spc="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intérieurs,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capacité</a:t>
            </a:r>
            <a:r>
              <a:rPr dirty="0" sz="700" spc="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200-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220</a:t>
            </a:r>
            <a:r>
              <a:rPr dirty="0" sz="700" spc="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personnes</a:t>
            </a:r>
            <a:endParaRPr sz="700">
              <a:latin typeface="Montserrat"/>
              <a:cs typeface="Montserrat"/>
            </a:endParaRPr>
          </a:p>
          <a:p>
            <a:pPr marL="12700" marR="473709">
              <a:lnSpc>
                <a:spcPct val="185700"/>
              </a:lnSpc>
            </a:pP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Véritable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puit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lumière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végétalisé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Possibilité</a:t>
            </a:r>
            <a:r>
              <a:rPr dirty="0" sz="700" spc="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s’installer</a:t>
            </a:r>
            <a:r>
              <a:rPr dirty="0" sz="700" spc="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la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nuit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Cocktails,</a:t>
            </a:r>
            <a:r>
              <a:rPr dirty="0" sz="700" spc="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shootings,</a:t>
            </a:r>
            <a:r>
              <a:rPr dirty="0" sz="700" spc="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dîners,</a:t>
            </a:r>
            <a:r>
              <a:rPr dirty="0" sz="700" spc="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défilés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50">
                <a:solidFill>
                  <a:srgbClr val="122942"/>
                </a:solidFill>
                <a:latin typeface="Montserrat"/>
                <a:cs typeface="Montserrat"/>
              </a:rPr>
              <a:t>…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50581" y="6265265"/>
            <a:ext cx="116395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Disponibilité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toute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l'année</a:t>
            </a:r>
            <a:endParaRPr sz="700">
              <a:latin typeface="Montserrat"/>
              <a:cs typeface="Montserra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9898" y="5132973"/>
            <a:ext cx="86847" cy="1003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395464" y="4855845"/>
            <a:ext cx="1098550" cy="390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propos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lieu</a:t>
            </a:r>
            <a:endParaRPr sz="1000">
              <a:latin typeface="Montserrat"/>
              <a:cs typeface="Montserrat"/>
            </a:endParaRPr>
          </a:p>
          <a:p>
            <a:pPr marL="67310">
              <a:lnSpc>
                <a:spcPct val="100000"/>
              </a:lnSpc>
              <a:spcBef>
                <a:spcPts val="835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Place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Vendôme</a:t>
            </a:r>
            <a:endParaRPr sz="700">
              <a:latin typeface="Montserrat"/>
              <a:cs typeface="Montserra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6089" y="5335409"/>
            <a:ext cx="100519" cy="10031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9898" y="5681054"/>
            <a:ext cx="103630" cy="10363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20280" y="6068174"/>
            <a:ext cx="79221" cy="9100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814941" y="4823586"/>
            <a:ext cx="14039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Eléments</a:t>
            </a:r>
            <a:r>
              <a:rPr dirty="0" sz="1000" spc="-45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techniques</a:t>
            </a:r>
            <a:endParaRPr sz="1000">
              <a:latin typeface="Montserrat"/>
              <a:cs typeface="Montserra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2005" y="324891"/>
            <a:ext cx="1382649" cy="22705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0872978" y="409194"/>
            <a:ext cx="862965" cy="689610"/>
            <a:chOff x="10872978" y="409194"/>
            <a:chExt cx="862965" cy="689610"/>
          </a:xfrm>
        </p:grpSpPr>
        <p:sp>
          <p:nvSpPr>
            <p:cNvPr id="16" name="object 16"/>
            <p:cNvSpPr/>
            <p:nvPr/>
          </p:nvSpPr>
          <p:spPr>
            <a:xfrm>
              <a:off x="10879328" y="415544"/>
              <a:ext cx="850265" cy="595630"/>
            </a:xfrm>
            <a:custGeom>
              <a:avLst/>
              <a:gdLst/>
              <a:ahLst/>
              <a:cxnLst/>
              <a:rect l="l" t="t" r="r" b="b"/>
              <a:pathLst>
                <a:path w="850265" h="595630">
                  <a:moveTo>
                    <a:pt x="850265" y="417829"/>
                  </a:moveTo>
                  <a:lnTo>
                    <a:pt x="848232" y="433958"/>
                  </a:lnTo>
                  <a:lnTo>
                    <a:pt x="846836" y="445642"/>
                  </a:lnTo>
                  <a:lnTo>
                    <a:pt x="840358" y="477646"/>
                  </a:lnTo>
                  <a:lnTo>
                    <a:pt x="829182" y="528446"/>
                  </a:lnTo>
                  <a:lnTo>
                    <a:pt x="824611" y="533907"/>
                  </a:lnTo>
                  <a:lnTo>
                    <a:pt x="817626" y="531240"/>
                  </a:lnTo>
                  <a:lnTo>
                    <a:pt x="811022" y="527303"/>
                  </a:lnTo>
                  <a:lnTo>
                    <a:pt x="805815" y="527303"/>
                  </a:lnTo>
                  <a:lnTo>
                    <a:pt x="802258" y="532002"/>
                  </a:lnTo>
                  <a:lnTo>
                    <a:pt x="788924" y="540384"/>
                  </a:lnTo>
                  <a:lnTo>
                    <a:pt x="787526" y="539114"/>
                  </a:lnTo>
                  <a:lnTo>
                    <a:pt x="785114" y="535431"/>
                  </a:lnTo>
                  <a:lnTo>
                    <a:pt x="783463" y="535177"/>
                  </a:lnTo>
                  <a:lnTo>
                    <a:pt x="776097" y="539622"/>
                  </a:lnTo>
                  <a:lnTo>
                    <a:pt x="760222" y="548131"/>
                  </a:lnTo>
                  <a:lnTo>
                    <a:pt x="755015" y="552068"/>
                  </a:lnTo>
                  <a:lnTo>
                    <a:pt x="759078" y="562990"/>
                  </a:lnTo>
                  <a:lnTo>
                    <a:pt x="761111" y="571500"/>
                  </a:lnTo>
                  <a:lnTo>
                    <a:pt x="762507" y="574547"/>
                  </a:lnTo>
                  <a:lnTo>
                    <a:pt x="759841" y="575690"/>
                  </a:lnTo>
                  <a:lnTo>
                    <a:pt x="752221" y="578357"/>
                  </a:lnTo>
                  <a:lnTo>
                    <a:pt x="744220" y="581786"/>
                  </a:lnTo>
                  <a:lnTo>
                    <a:pt x="738758" y="582929"/>
                  </a:lnTo>
                  <a:lnTo>
                    <a:pt x="735456" y="583945"/>
                  </a:lnTo>
                  <a:lnTo>
                    <a:pt x="719074" y="595121"/>
                  </a:lnTo>
                  <a:lnTo>
                    <a:pt x="718057" y="593978"/>
                  </a:lnTo>
                  <a:lnTo>
                    <a:pt x="714628" y="589660"/>
                  </a:lnTo>
                  <a:lnTo>
                    <a:pt x="700913" y="573913"/>
                  </a:lnTo>
                  <a:lnTo>
                    <a:pt x="699897" y="571372"/>
                  </a:lnTo>
                  <a:lnTo>
                    <a:pt x="684402" y="552830"/>
                  </a:lnTo>
                  <a:lnTo>
                    <a:pt x="660019" y="523239"/>
                  </a:lnTo>
                  <a:lnTo>
                    <a:pt x="649858" y="510539"/>
                  </a:lnTo>
                  <a:lnTo>
                    <a:pt x="647065" y="507364"/>
                  </a:lnTo>
                  <a:lnTo>
                    <a:pt x="643508" y="502792"/>
                  </a:lnTo>
                  <a:lnTo>
                    <a:pt x="637921" y="494029"/>
                  </a:lnTo>
                  <a:lnTo>
                    <a:pt x="631571" y="485266"/>
                  </a:lnTo>
                  <a:lnTo>
                    <a:pt x="615696" y="467232"/>
                  </a:lnTo>
                  <a:lnTo>
                    <a:pt x="585977" y="434339"/>
                  </a:lnTo>
                  <a:lnTo>
                    <a:pt x="585724" y="433958"/>
                  </a:lnTo>
                  <a:lnTo>
                    <a:pt x="585343" y="433450"/>
                  </a:lnTo>
                  <a:lnTo>
                    <a:pt x="569214" y="416559"/>
                  </a:lnTo>
                  <a:lnTo>
                    <a:pt x="566293" y="410336"/>
                  </a:lnTo>
                  <a:lnTo>
                    <a:pt x="564642" y="405383"/>
                  </a:lnTo>
                  <a:lnTo>
                    <a:pt x="564642" y="400557"/>
                  </a:lnTo>
                  <a:lnTo>
                    <a:pt x="564642" y="395604"/>
                  </a:lnTo>
                  <a:lnTo>
                    <a:pt x="563499" y="393064"/>
                  </a:lnTo>
                  <a:lnTo>
                    <a:pt x="543560" y="381888"/>
                  </a:lnTo>
                  <a:lnTo>
                    <a:pt x="515493" y="364997"/>
                  </a:lnTo>
                  <a:lnTo>
                    <a:pt x="504317" y="359028"/>
                  </a:lnTo>
                  <a:lnTo>
                    <a:pt x="492505" y="354075"/>
                  </a:lnTo>
                  <a:lnTo>
                    <a:pt x="472058" y="345566"/>
                  </a:lnTo>
                  <a:lnTo>
                    <a:pt x="465963" y="342772"/>
                  </a:lnTo>
                  <a:lnTo>
                    <a:pt x="457200" y="340232"/>
                  </a:lnTo>
                  <a:lnTo>
                    <a:pt x="448182" y="337438"/>
                  </a:lnTo>
                  <a:lnTo>
                    <a:pt x="441198" y="336422"/>
                  </a:lnTo>
                  <a:lnTo>
                    <a:pt x="414908" y="328675"/>
                  </a:lnTo>
                  <a:lnTo>
                    <a:pt x="406780" y="324865"/>
                  </a:lnTo>
                  <a:lnTo>
                    <a:pt x="406019" y="323850"/>
                  </a:lnTo>
                  <a:lnTo>
                    <a:pt x="362076" y="302132"/>
                  </a:lnTo>
                  <a:lnTo>
                    <a:pt x="348488" y="295401"/>
                  </a:lnTo>
                  <a:lnTo>
                    <a:pt x="330580" y="295655"/>
                  </a:lnTo>
                  <a:lnTo>
                    <a:pt x="330580" y="296417"/>
                  </a:lnTo>
                  <a:lnTo>
                    <a:pt x="329946" y="296798"/>
                  </a:lnTo>
                  <a:lnTo>
                    <a:pt x="310261" y="297433"/>
                  </a:lnTo>
                  <a:lnTo>
                    <a:pt x="310006" y="296417"/>
                  </a:lnTo>
                  <a:lnTo>
                    <a:pt x="281177" y="297179"/>
                  </a:lnTo>
                  <a:lnTo>
                    <a:pt x="244348" y="301751"/>
                  </a:lnTo>
                  <a:lnTo>
                    <a:pt x="229616" y="308101"/>
                  </a:lnTo>
                  <a:lnTo>
                    <a:pt x="227456" y="308736"/>
                  </a:lnTo>
                  <a:lnTo>
                    <a:pt x="193801" y="342518"/>
                  </a:lnTo>
                  <a:lnTo>
                    <a:pt x="189229" y="350392"/>
                  </a:lnTo>
                  <a:lnTo>
                    <a:pt x="180848" y="360425"/>
                  </a:lnTo>
                  <a:lnTo>
                    <a:pt x="160147" y="383666"/>
                  </a:lnTo>
                  <a:lnTo>
                    <a:pt x="151129" y="393191"/>
                  </a:lnTo>
                  <a:lnTo>
                    <a:pt x="133857" y="411098"/>
                  </a:lnTo>
                  <a:lnTo>
                    <a:pt x="102362" y="459613"/>
                  </a:lnTo>
                  <a:lnTo>
                    <a:pt x="85598" y="485775"/>
                  </a:lnTo>
                  <a:lnTo>
                    <a:pt x="80264" y="493775"/>
                  </a:lnTo>
                  <a:lnTo>
                    <a:pt x="63880" y="518413"/>
                  </a:lnTo>
                  <a:lnTo>
                    <a:pt x="62483" y="518794"/>
                  </a:lnTo>
                  <a:lnTo>
                    <a:pt x="54355" y="532510"/>
                  </a:lnTo>
                  <a:lnTo>
                    <a:pt x="20447" y="526414"/>
                  </a:lnTo>
                  <a:lnTo>
                    <a:pt x="2794" y="495300"/>
                  </a:lnTo>
                  <a:lnTo>
                    <a:pt x="0" y="463676"/>
                  </a:lnTo>
                  <a:lnTo>
                    <a:pt x="6730" y="443356"/>
                  </a:lnTo>
                  <a:lnTo>
                    <a:pt x="30988" y="442213"/>
                  </a:lnTo>
                  <a:lnTo>
                    <a:pt x="35814" y="429132"/>
                  </a:lnTo>
                  <a:lnTo>
                    <a:pt x="35814" y="416940"/>
                  </a:lnTo>
                  <a:lnTo>
                    <a:pt x="48387" y="384428"/>
                  </a:lnTo>
                  <a:lnTo>
                    <a:pt x="57912" y="363600"/>
                  </a:lnTo>
                  <a:lnTo>
                    <a:pt x="75692" y="320547"/>
                  </a:lnTo>
                  <a:lnTo>
                    <a:pt x="75692" y="313816"/>
                  </a:lnTo>
                  <a:lnTo>
                    <a:pt x="86360" y="306450"/>
                  </a:lnTo>
                  <a:lnTo>
                    <a:pt x="91821" y="302132"/>
                  </a:lnTo>
                  <a:lnTo>
                    <a:pt x="124714" y="245109"/>
                  </a:lnTo>
                  <a:lnTo>
                    <a:pt x="131825" y="231647"/>
                  </a:lnTo>
                  <a:lnTo>
                    <a:pt x="145161" y="208660"/>
                  </a:lnTo>
                  <a:lnTo>
                    <a:pt x="165862" y="192658"/>
                  </a:lnTo>
                  <a:lnTo>
                    <a:pt x="161544" y="190500"/>
                  </a:lnTo>
                  <a:lnTo>
                    <a:pt x="148081" y="184530"/>
                  </a:lnTo>
                  <a:lnTo>
                    <a:pt x="153289" y="150367"/>
                  </a:lnTo>
                  <a:lnTo>
                    <a:pt x="178180" y="121284"/>
                  </a:lnTo>
                  <a:lnTo>
                    <a:pt x="207645" y="99186"/>
                  </a:lnTo>
                  <a:lnTo>
                    <a:pt x="211581" y="98170"/>
                  </a:lnTo>
                  <a:lnTo>
                    <a:pt x="225678" y="96138"/>
                  </a:lnTo>
                  <a:lnTo>
                    <a:pt x="269113" y="64007"/>
                  </a:lnTo>
                  <a:lnTo>
                    <a:pt x="291338" y="47878"/>
                  </a:lnTo>
                  <a:lnTo>
                    <a:pt x="315214" y="34416"/>
                  </a:lnTo>
                  <a:lnTo>
                    <a:pt x="346582" y="19557"/>
                  </a:lnTo>
                  <a:lnTo>
                    <a:pt x="353568" y="13207"/>
                  </a:lnTo>
                  <a:lnTo>
                    <a:pt x="356616" y="10794"/>
                  </a:lnTo>
                  <a:lnTo>
                    <a:pt x="382143" y="9397"/>
                  </a:lnTo>
                  <a:lnTo>
                    <a:pt x="406400" y="8762"/>
                  </a:lnTo>
                  <a:lnTo>
                    <a:pt x="434213" y="8000"/>
                  </a:lnTo>
                  <a:lnTo>
                    <a:pt x="501269" y="5714"/>
                  </a:lnTo>
                  <a:lnTo>
                    <a:pt x="555878" y="4063"/>
                  </a:lnTo>
                  <a:lnTo>
                    <a:pt x="605154" y="2412"/>
                  </a:lnTo>
                  <a:lnTo>
                    <a:pt x="613028" y="2031"/>
                  </a:lnTo>
                  <a:lnTo>
                    <a:pt x="686435" y="0"/>
                  </a:lnTo>
                  <a:lnTo>
                    <a:pt x="711453" y="7238"/>
                  </a:lnTo>
                  <a:lnTo>
                    <a:pt x="743076" y="30479"/>
                  </a:lnTo>
                  <a:lnTo>
                    <a:pt x="756030" y="67436"/>
                  </a:lnTo>
                  <a:lnTo>
                    <a:pt x="761492" y="106044"/>
                  </a:lnTo>
                  <a:lnTo>
                    <a:pt x="762126" y="130936"/>
                  </a:lnTo>
                  <a:lnTo>
                    <a:pt x="766699" y="143255"/>
                  </a:lnTo>
                  <a:lnTo>
                    <a:pt x="773811" y="152653"/>
                  </a:lnTo>
                  <a:lnTo>
                    <a:pt x="789686" y="163194"/>
                  </a:lnTo>
                  <a:lnTo>
                    <a:pt x="814197" y="171068"/>
                  </a:lnTo>
                  <a:lnTo>
                    <a:pt x="821563" y="184784"/>
                  </a:lnTo>
                  <a:lnTo>
                    <a:pt x="830199" y="201040"/>
                  </a:lnTo>
                  <a:lnTo>
                    <a:pt x="836041" y="232409"/>
                  </a:lnTo>
                  <a:lnTo>
                    <a:pt x="838073" y="259714"/>
                  </a:lnTo>
                  <a:lnTo>
                    <a:pt x="837819" y="292861"/>
                  </a:lnTo>
                  <a:lnTo>
                    <a:pt x="838707" y="300863"/>
                  </a:lnTo>
                  <a:lnTo>
                    <a:pt x="840867" y="331723"/>
                  </a:lnTo>
                  <a:lnTo>
                    <a:pt x="850138" y="413638"/>
                  </a:lnTo>
                  <a:lnTo>
                    <a:pt x="850265" y="417829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26749" y="755765"/>
              <a:ext cx="121080" cy="7811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946638" y="719328"/>
              <a:ext cx="645160" cy="373380"/>
            </a:xfrm>
            <a:custGeom>
              <a:avLst/>
              <a:gdLst/>
              <a:ahLst/>
              <a:cxnLst/>
              <a:rect l="l" t="t" r="r" b="b"/>
              <a:pathLst>
                <a:path w="645159" h="373380">
                  <a:moveTo>
                    <a:pt x="644778" y="296672"/>
                  </a:moveTo>
                  <a:lnTo>
                    <a:pt x="630301" y="304419"/>
                  </a:lnTo>
                  <a:lnTo>
                    <a:pt x="623951" y="308610"/>
                  </a:lnTo>
                  <a:lnTo>
                    <a:pt x="603884" y="319532"/>
                  </a:lnTo>
                  <a:lnTo>
                    <a:pt x="599820" y="325374"/>
                  </a:lnTo>
                  <a:lnTo>
                    <a:pt x="590422" y="329184"/>
                  </a:lnTo>
                  <a:lnTo>
                    <a:pt x="528573" y="360299"/>
                  </a:lnTo>
                  <a:lnTo>
                    <a:pt x="476757" y="370077"/>
                  </a:lnTo>
                  <a:lnTo>
                    <a:pt x="471804" y="370586"/>
                  </a:lnTo>
                  <a:lnTo>
                    <a:pt x="465835" y="363220"/>
                  </a:lnTo>
                  <a:lnTo>
                    <a:pt x="453770" y="350012"/>
                  </a:lnTo>
                  <a:lnTo>
                    <a:pt x="427989" y="368300"/>
                  </a:lnTo>
                  <a:lnTo>
                    <a:pt x="424941" y="370077"/>
                  </a:lnTo>
                  <a:lnTo>
                    <a:pt x="417067" y="368935"/>
                  </a:lnTo>
                  <a:lnTo>
                    <a:pt x="412368" y="369697"/>
                  </a:lnTo>
                  <a:lnTo>
                    <a:pt x="412876" y="373125"/>
                  </a:lnTo>
                  <a:lnTo>
                    <a:pt x="410463" y="371856"/>
                  </a:lnTo>
                  <a:lnTo>
                    <a:pt x="402462" y="368046"/>
                  </a:lnTo>
                  <a:lnTo>
                    <a:pt x="374141" y="365125"/>
                  </a:lnTo>
                  <a:lnTo>
                    <a:pt x="364870" y="364489"/>
                  </a:lnTo>
                  <a:lnTo>
                    <a:pt x="357377" y="363600"/>
                  </a:lnTo>
                  <a:lnTo>
                    <a:pt x="349376" y="362076"/>
                  </a:lnTo>
                  <a:lnTo>
                    <a:pt x="348106" y="361696"/>
                  </a:lnTo>
                  <a:lnTo>
                    <a:pt x="351154" y="352044"/>
                  </a:lnTo>
                  <a:lnTo>
                    <a:pt x="306704" y="337312"/>
                  </a:lnTo>
                  <a:lnTo>
                    <a:pt x="261492" y="322072"/>
                  </a:lnTo>
                  <a:lnTo>
                    <a:pt x="206120" y="303657"/>
                  </a:lnTo>
                  <a:lnTo>
                    <a:pt x="190372" y="298196"/>
                  </a:lnTo>
                  <a:lnTo>
                    <a:pt x="143890" y="282575"/>
                  </a:lnTo>
                  <a:lnTo>
                    <a:pt x="129285" y="273176"/>
                  </a:lnTo>
                  <a:lnTo>
                    <a:pt x="99059" y="253746"/>
                  </a:lnTo>
                  <a:lnTo>
                    <a:pt x="76200" y="240664"/>
                  </a:lnTo>
                  <a:lnTo>
                    <a:pt x="56768" y="264668"/>
                  </a:lnTo>
                  <a:lnTo>
                    <a:pt x="44322" y="276225"/>
                  </a:lnTo>
                  <a:lnTo>
                    <a:pt x="17652" y="276860"/>
                  </a:lnTo>
                  <a:lnTo>
                    <a:pt x="16001" y="248158"/>
                  </a:lnTo>
                  <a:lnTo>
                    <a:pt x="27558" y="237998"/>
                  </a:lnTo>
                  <a:lnTo>
                    <a:pt x="29844" y="236855"/>
                  </a:lnTo>
                  <a:lnTo>
                    <a:pt x="18541" y="224409"/>
                  </a:lnTo>
                  <a:lnTo>
                    <a:pt x="16255" y="224155"/>
                  </a:lnTo>
                  <a:lnTo>
                    <a:pt x="0" y="227837"/>
                  </a:lnTo>
                  <a:lnTo>
                    <a:pt x="1142" y="226187"/>
                  </a:lnTo>
                  <a:lnTo>
                    <a:pt x="10921" y="211455"/>
                  </a:lnTo>
                  <a:lnTo>
                    <a:pt x="13080" y="208661"/>
                  </a:lnTo>
                  <a:lnTo>
                    <a:pt x="13080" y="208025"/>
                  </a:lnTo>
                  <a:lnTo>
                    <a:pt x="18541" y="200533"/>
                  </a:lnTo>
                  <a:lnTo>
                    <a:pt x="27304" y="188213"/>
                  </a:lnTo>
                  <a:lnTo>
                    <a:pt x="33654" y="177037"/>
                  </a:lnTo>
                  <a:lnTo>
                    <a:pt x="42036" y="161798"/>
                  </a:lnTo>
                  <a:lnTo>
                    <a:pt x="54736" y="141477"/>
                  </a:lnTo>
                  <a:lnTo>
                    <a:pt x="60325" y="132587"/>
                  </a:lnTo>
                  <a:lnTo>
                    <a:pt x="61340" y="131191"/>
                  </a:lnTo>
                  <a:lnTo>
                    <a:pt x="62356" y="131318"/>
                  </a:lnTo>
                  <a:lnTo>
                    <a:pt x="84835" y="106934"/>
                  </a:lnTo>
                  <a:lnTo>
                    <a:pt x="84454" y="106172"/>
                  </a:lnTo>
                  <a:lnTo>
                    <a:pt x="104139" y="85471"/>
                  </a:lnTo>
                  <a:lnTo>
                    <a:pt x="119887" y="69342"/>
                  </a:lnTo>
                  <a:lnTo>
                    <a:pt x="123443" y="65150"/>
                  </a:lnTo>
                  <a:lnTo>
                    <a:pt x="124078" y="63373"/>
                  </a:lnTo>
                  <a:lnTo>
                    <a:pt x="125094" y="62357"/>
                  </a:lnTo>
                  <a:lnTo>
                    <a:pt x="125856" y="60579"/>
                  </a:lnTo>
                  <a:lnTo>
                    <a:pt x="126872" y="54610"/>
                  </a:lnTo>
                  <a:lnTo>
                    <a:pt x="127634" y="52450"/>
                  </a:lnTo>
                  <a:lnTo>
                    <a:pt x="131444" y="45847"/>
                  </a:lnTo>
                  <a:lnTo>
                    <a:pt x="132841" y="42925"/>
                  </a:lnTo>
                  <a:lnTo>
                    <a:pt x="134111" y="41275"/>
                  </a:lnTo>
                  <a:lnTo>
                    <a:pt x="137032" y="37592"/>
                  </a:lnTo>
                  <a:lnTo>
                    <a:pt x="140588" y="34417"/>
                  </a:lnTo>
                  <a:lnTo>
                    <a:pt x="142239" y="32385"/>
                  </a:lnTo>
                  <a:lnTo>
                    <a:pt x="145160" y="31623"/>
                  </a:lnTo>
                  <a:lnTo>
                    <a:pt x="147573" y="29210"/>
                  </a:lnTo>
                  <a:lnTo>
                    <a:pt x="178815" y="4318"/>
                  </a:lnTo>
                  <a:lnTo>
                    <a:pt x="240156" y="1143"/>
                  </a:lnTo>
                  <a:lnTo>
                    <a:pt x="240537" y="1143"/>
                  </a:lnTo>
                  <a:lnTo>
                    <a:pt x="276986" y="0"/>
                  </a:lnTo>
                  <a:lnTo>
                    <a:pt x="280542" y="1650"/>
                  </a:lnTo>
                  <a:lnTo>
                    <a:pt x="281558" y="2032"/>
                  </a:lnTo>
                  <a:lnTo>
                    <a:pt x="281939" y="1397"/>
                  </a:lnTo>
                  <a:lnTo>
                    <a:pt x="283717" y="1397"/>
                  </a:lnTo>
                  <a:lnTo>
                    <a:pt x="305434" y="12319"/>
                  </a:lnTo>
                  <a:lnTo>
                    <a:pt x="309625" y="13335"/>
                  </a:lnTo>
                  <a:lnTo>
                    <a:pt x="318134" y="18669"/>
                  </a:lnTo>
                  <a:lnTo>
                    <a:pt x="322325" y="20066"/>
                  </a:lnTo>
                  <a:lnTo>
                    <a:pt x="326516" y="22479"/>
                  </a:lnTo>
                  <a:lnTo>
                    <a:pt x="332104" y="25654"/>
                  </a:lnTo>
                  <a:lnTo>
                    <a:pt x="333882" y="27432"/>
                  </a:lnTo>
                  <a:lnTo>
                    <a:pt x="352170" y="33909"/>
                  </a:lnTo>
                  <a:lnTo>
                    <a:pt x="362203" y="37592"/>
                  </a:lnTo>
                  <a:lnTo>
                    <a:pt x="402589" y="66801"/>
                  </a:lnTo>
                  <a:lnTo>
                    <a:pt x="412368" y="73660"/>
                  </a:lnTo>
                  <a:lnTo>
                    <a:pt x="413130" y="74168"/>
                  </a:lnTo>
                  <a:lnTo>
                    <a:pt x="425068" y="79501"/>
                  </a:lnTo>
                  <a:lnTo>
                    <a:pt x="439419" y="88646"/>
                  </a:lnTo>
                  <a:lnTo>
                    <a:pt x="443991" y="90932"/>
                  </a:lnTo>
                  <a:lnTo>
                    <a:pt x="448182" y="93218"/>
                  </a:lnTo>
                  <a:lnTo>
                    <a:pt x="460501" y="97409"/>
                  </a:lnTo>
                  <a:lnTo>
                    <a:pt x="487425" y="111125"/>
                  </a:lnTo>
                  <a:lnTo>
                    <a:pt x="503554" y="126873"/>
                  </a:lnTo>
                  <a:lnTo>
                    <a:pt x="507491" y="132207"/>
                  </a:lnTo>
                  <a:lnTo>
                    <a:pt x="508888" y="134620"/>
                  </a:lnTo>
                  <a:lnTo>
                    <a:pt x="519937" y="146812"/>
                  </a:lnTo>
                  <a:lnTo>
                    <a:pt x="520318" y="147193"/>
                  </a:lnTo>
                  <a:lnTo>
                    <a:pt x="528065" y="155829"/>
                  </a:lnTo>
                  <a:lnTo>
                    <a:pt x="531240" y="159638"/>
                  </a:lnTo>
                  <a:lnTo>
                    <a:pt x="557656" y="187833"/>
                  </a:lnTo>
                  <a:lnTo>
                    <a:pt x="561847" y="194183"/>
                  </a:lnTo>
                  <a:lnTo>
                    <a:pt x="561466" y="195199"/>
                  </a:lnTo>
                  <a:lnTo>
                    <a:pt x="562863" y="197358"/>
                  </a:lnTo>
                  <a:lnTo>
                    <a:pt x="568451" y="203581"/>
                  </a:lnTo>
                  <a:lnTo>
                    <a:pt x="575817" y="213487"/>
                  </a:lnTo>
                  <a:lnTo>
                    <a:pt x="578230" y="217677"/>
                  </a:lnTo>
                  <a:lnTo>
                    <a:pt x="582167" y="222885"/>
                  </a:lnTo>
                  <a:lnTo>
                    <a:pt x="592581" y="235331"/>
                  </a:lnTo>
                  <a:lnTo>
                    <a:pt x="618870" y="266192"/>
                  </a:lnTo>
                  <a:lnTo>
                    <a:pt x="622807" y="271907"/>
                  </a:lnTo>
                  <a:lnTo>
                    <a:pt x="627633" y="279908"/>
                  </a:lnTo>
                  <a:lnTo>
                    <a:pt x="630046" y="282701"/>
                  </a:lnTo>
                  <a:lnTo>
                    <a:pt x="632967" y="284099"/>
                  </a:lnTo>
                  <a:lnTo>
                    <a:pt x="644778" y="296672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944479" y="714756"/>
              <a:ext cx="649605" cy="302260"/>
            </a:xfrm>
            <a:custGeom>
              <a:avLst/>
              <a:gdLst/>
              <a:ahLst/>
              <a:cxnLst/>
              <a:rect l="l" t="t" r="r" b="b"/>
              <a:pathLst>
                <a:path w="649604" h="302259">
                  <a:moveTo>
                    <a:pt x="0" y="228219"/>
                  </a:moveTo>
                  <a:lnTo>
                    <a:pt x="68961" y="121793"/>
                  </a:lnTo>
                  <a:lnTo>
                    <a:pt x="161036" y="14351"/>
                  </a:lnTo>
                  <a:lnTo>
                    <a:pt x="241426" y="0"/>
                  </a:lnTo>
                  <a:lnTo>
                    <a:pt x="296037" y="5080"/>
                  </a:lnTo>
                  <a:lnTo>
                    <a:pt x="404749" y="59690"/>
                  </a:lnTo>
                  <a:lnTo>
                    <a:pt x="427736" y="77597"/>
                  </a:lnTo>
                  <a:lnTo>
                    <a:pt x="443484" y="86995"/>
                  </a:lnTo>
                  <a:lnTo>
                    <a:pt x="488696" y="108585"/>
                  </a:lnTo>
                  <a:lnTo>
                    <a:pt x="649604" y="301752"/>
                  </a:lnTo>
                </a:path>
                <a:path w="649604" h="302259">
                  <a:moveTo>
                    <a:pt x="393192" y="47117"/>
                  </a:moveTo>
                  <a:lnTo>
                    <a:pt x="496697" y="102870"/>
                  </a:lnTo>
                </a:path>
              </a:pathLst>
            </a:custGeom>
            <a:ln w="16216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67948" y="621056"/>
              <a:ext cx="102589" cy="102589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701979" y="613029"/>
            <a:ext cx="294005" cy="294005"/>
            <a:chOff x="701979" y="613029"/>
            <a:chExt cx="294005" cy="294005"/>
          </a:xfrm>
        </p:grpSpPr>
        <p:sp>
          <p:nvSpPr>
            <p:cNvPr id="22" name="object 22"/>
            <p:cNvSpPr/>
            <p:nvPr/>
          </p:nvSpPr>
          <p:spPr>
            <a:xfrm>
              <a:off x="701979" y="613029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5">
                  <a:moveTo>
                    <a:pt x="146824" y="0"/>
                  </a:moveTo>
                  <a:lnTo>
                    <a:pt x="100418" y="7493"/>
                  </a:lnTo>
                  <a:lnTo>
                    <a:pt x="60121" y="28321"/>
                  </a:lnTo>
                  <a:lnTo>
                    <a:pt x="28333" y="60198"/>
                  </a:lnTo>
                  <a:lnTo>
                    <a:pt x="7492" y="100457"/>
                  </a:lnTo>
                  <a:lnTo>
                    <a:pt x="0" y="146812"/>
                  </a:lnTo>
                  <a:lnTo>
                    <a:pt x="7492" y="193294"/>
                  </a:lnTo>
                  <a:lnTo>
                    <a:pt x="28333" y="233553"/>
                  </a:lnTo>
                  <a:lnTo>
                    <a:pt x="60121" y="265303"/>
                  </a:lnTo>
                  <a:lnTo>
                    <a:pt x="100418" y="286258"/>
                  </a:lnTo>
                  <a:lnTo>
                    <a:pt x="146824" y="293624"/>
                  </a:lnTo>
                  <a:lnTo>
                    <a:pt x="193243" y="286258"/>
                  </a:lnTo>
                  <a:lnTo>
                    <a:pt x="233540" y="265303"/>
                  </a:lnTo>
                  <a:lnTo>
                    <a:pt x="265328" y="233553"/>
                  </a:lnTo>
                  <a:lnTo>
                    <a:pt x="286169" y="193294"/>
                  </a:lnTo>
                  <a:lnTo>
                    <a:pt x="293649" y="146812"/>
                  </a:lnTo>
                  <a:lnTo>
                    <a:pt x="286169" y="100457"/>
                  </a:lnTo>
                  <a:lnTo>
                    <a:pt x="265328" y="60198"/>
                  </a:lnTo>
                  <a:lnTo>
                    <a:pt x="233540" y="28321"/>
                  </a:lnTo>
                  <a:lnTo>
                    <a:pt x="193243" y="7493"/>
                  </a:lnTo>
                  <a:lnTo>
                    <a:pt x="146824" y="0"/>
                  </a:lnTo>
                  <a:close/>
                </a:path>
              </a:pathLst>
            </a:custGeom>
            <a:solidFill>
              <a:srgbClr val="122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6749" y="669099"/>
              <a:ext cx="164122" cy="18853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062939" y="652398"/>
            <a:ext cx="574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ACA9"/>
                </a:solidFill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72554" y="1132077"/>
            <a:ext cx="1720214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00ACA8"/>
                </a:solidFill>
                <a:latin typeface="Blacker Pro Dis Hv"/>
                <a:cs typeface="Blacker Pro Dis Hv"/>
              </a:rPr>
              <a:t>Toute</a:t>
            </a:r>
            <a:r>
              <a:rPr dirty="0" sz="2000" spc="-100" b="1">
                <a:solidFill>
                  <a:srgbClr val="00ACA8"/>
                </a:solidFill>
                <a:latin typeface="Blacker Pro Dis Hv"/>
                <a:cs typeface="Blacker Pro Dis Hv"/>
              </a:rPr>
              <a:t> </a:t>
            </a:r>
            <a:r>
              <a:rPr dirty="0" sz="2000" spc="-10" b="1">
                <a:solidFill>
                  <a:srgbClr val="00ACA8"/>
                </a:solidFill>
                <a:latin typeface="Blacker Pro Dis Hv"/>
                <a:cs typeface="Blacker Pro Dis Hv"/>
              </a:rPr>
              <a:t>l’année</a:t>
            </a:r>
            <a:endParaRPr sz="2000">
              <a:latin typeface="Blacker Pro Dis Hv"/>
              <a:cs typeface="Blacker Pro Dis Hv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95984" y="1803780"/>
            <a:ext cx="6224270" cy="5063490"/>
            <a:chOff x="995984" y="1803780"/>
            <a:chExt cx="6224270" cy="506349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5984" y="1803780"/>
              <a:ext cx="3346577" cy="48256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62400" y="4591965"/>
              <a:ext cx="3229229" cy="224662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962400" y="4591966"/>
              <a:ext cx="3229610" cy="2246630"/>
            </a:xfrm>
            <a:custGeom>
              <a:avLst/>
              <a:gdLst/>
              <a:ahLst/>
              <a:cxnLst/>
              <a:rect l="l" t="t" r="r" b="b"/>
              <a:pathLst>
                <a:path w="3229609" h="2246629">
                  <a:moveTo>
                    <a:pt x="0" y="2246630"/>
                  </a:moveTo>
                  <a:lnTo>
                    <a:pt x="3229229" y="2246630"/>
                  </a:lnTo>
                  <a:lnTo>
                    <a:pt x="3229229" y="0"/>
                  </a:lnTo>
                  <a:lnTo>
                    <a:pt x="0" y="0"/>
                  </a:lnTo>
                  <a:lnTo>
                    <a:pt x="0" y="2246630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4494021" y="1798065"/>
            <a:ext cx="3272790" cy="1550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«</a:t>
            </a:r>
            <a:r>
              <a:rPr dirty="0" sz="900" spc="43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Ce</a:t>
            </a:r>
            <a:r>
              <a:rPr dirty="0" sz="900" spc="425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beau</a:t>
            </a:r>
            <a:r>
              <a:rPr dirty="0" sz="900" spc="425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jardin</a:t>
            </a:r>
            <a:r>
              <a:rPr dirty="0" sz="900" spc="43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est</a:t>
            </a:r>
            <a:r>
              <a:rPr dirty="0" sz="900" spc="43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un</a:t>
            </a:r>
            <a:r>
              <a:rPr dirty="0" sz="900" spc="43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hommage</a:t>
            </a:r>
            <a:r>
              <a:rPr dirty="0" sz="900" spc="434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900" spc="43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une</a:t>
            </a:r>
            <a:r>
              <a:rPr dirty="0" sz="900" spc="43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10" i="1">
                <a:solidFill>
                  <a:srgbClr val="122942"/>
                </a:solidFill>
                <a:latin typeface="Montserrat"/>
                <a:cs typeface="Montserrat"/>
              </a:rPr>
              <a:t>nature</a:t>
            </a:r>
            <a:r>
              <a:rPr dirty="0" sz="900" spc="-1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généreuse,</a:t>
            </a:r>
            <a:r>
              <a:rPr dirty="0" sz="900" spc="37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parfumée,</a:t>
            </a:r>
            <a:r>
              <a:rPr dirty="0" sz="900" spc="39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comestible,</a:t>
            </a:r>
            <a:r>
              <a:rPr dirty="0" sz="900" spc="38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sensorielle,</a:t>
            </a:r>
            <a:r>
              <a:rPr dirty="0" sz="900" spc="375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10" i="1">
                <a:solidFill>
                  <a:srgbClr val="122942"/>
                </a:solidFill>
                <a:latin typeface="Montserrat"/>
                <a:cs typeface="Montserrat"/>
              </a:rPr>
              <a:t>autant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qu'à</a:t>
            </a:r>
            <a:r>
              <a:rPr dirty="0" sz="900" spc="-2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l'élégance</a:t>
            </a:r>
            <a:r>
              <a:rPr dirty="0" sz="900" spc="-1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900" spc="-25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10" i="1">
                <a:solidFill>
                  <a:srgbClr val="122942"/>
                </a:solidFill>
                <a:latin typeface="Montserrat"/>
                <a:cs typeface="Montserrat"/>
              </a:rPr>
              <a:t>quartier.</a:t>
            </a:r>
            <a:endParaRPr sz="900">
              <a:latin typeface="Montserrat"/>
              <a:cs typeface="Montserrat"/>
            </a:endParaRPr>
          </a:p>
          <a:p>
            <a:pPr algn="just" marL="12700" marR="5080">
              <a:lnSpc>
                <a:spcPct val="100000"/>
              </a:lnSpc>
              <a:spcBef>
                <a:spcPts val="1080"/>
              </a:spcBef>
            </a:pP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Ses</a:t>
            </a:r>
            <a:r>
              <a:rPr dirty="0" sz="900" spc="114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lignes</a:t>
            </a:r>
            <a:r>
              <a:rPr dirty="0" sz="900" spc="13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épurées</a:t>
            </a:r>
            <a:r>
              <a:rPr dirty="0" sz="900" spc="12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900" spc="12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zinc</a:t>
            </a:r>
            <a:r>
              <a:rPr dirty="0" sz="900" spc="125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rappellent</a:t>
            </a:r>
            <a:r>
              <a:rPr dirty="0" sz="900" spc="125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les</a:t>
            </a:r>
            <a:r>
              <a:rPr dirty="0" sz="900" spc="13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toits</a:t>
            </a:r>
            <a:r>
              <a:rPr dirty="0" sz="900" spc="12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900" spc="11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20" i="1">
                <a:solidFill>
                  <a:srgbClr val="122942"/>
                </a:solidFill>
                <a:latin typeface="Montserrat"/>
                <a:cs typeface="Montserrat"/>
              </a:rPr>
              <a:t>Paris</a:t>
            </a:r>
            <a:r>
              <a:rPr dirty="0" sz="900" spc="-2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tout</a:t>
            </a:r>
            <a:r>
              <a:rPr dirty="0" sz="900" spc="12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comme</a:t>
            </a:r>
            <a:r>
              <a:rPr dirty="0" sz="900" spc="125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les</a:t>
            </a:r>
            <a:r>
              <a:rPr dirty="0" sz="900" spc="114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potagers</a:t>
            </a:r>
            <a:r>
              <a:rPr dirty="0" sz="900" spc="11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des</a:t>
            </a:r>
            <a:r>
              <a:rPr dirty="0" sz="900" spc="125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couvents</a:t>
            </a:r>
            <a:r>
              <a:rPr dirty="0" sz="900" spc="135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qui</a:t>
            </a:r>
            <a:r>
              <a:rPr dirty="0" sz="900" spc="11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ornaient</a:t>
            </a:r>
            <a:r>
              <a:rPr dirty="0" sz="900" spc="11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25" i="1">
                <a:solidFill>
                  <a:srgbClr val="122942"/>
                </a:solidFill>
                <a:latin typeface="Montserrat"/>
                <a:cs typeface="Montserrat"/>
              </a:rPr>
              <a:t>le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quartier</a:t>
            </a:r>
            <a:r>
              <a:rPr dirty="0" sz="900" spc="300" i="1">
                <a:solidFill>
                  <a:srgbClr val="122942"/>
                </a:solidFill>
                <a:latin typeface="Montserrat"/>
                <a:cs typeface="Montserrat"/>
              </a:rPr>
              <a:t> 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avant</a:t>
            </a:r>
            <a:r>
              <a:rPr dirty="0" sz="900" spc="305" i="1">
                <a:solidFill>
                  <a:srgbClr val="122942"/>
                </a:solidFill>
                <a:latin typeface="Montserrat"/>
                <a:cs typeface="Montserrat"/>
              </a:rPr>
              <a:t> 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que</a:t>
            </a:r>
            <a:r>
              <a:rPr dirty="0" sz="900" spc="300" i="1">
                <a:solidFill>
                  <a:srgbClr val="122942"/>
                </a:solidFill>
                <a:latin typeface="Montserrat"/>
                <a:cs typeface="Montserrat"/>
              </a:rPr>
              <a:t>  </a:t>
            </a:r>
            <a:r>
              <a:rPr dirty="0" sz="900" spc="-10" i="1">
                <a:solidFill>
                  <a:srgbClr val="122942"/>
                </a:solidFill>
                <a:latin typeface="Montserrat"/>
                <a:cs typeface="Montserrat"/>
              </a:rPr>
              <a:t>Jules-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Hardouin</a:t>
            </a:r>
            <a:r>
              <a:rPr dirty="0" sz="900" spc="310" i="1">
                <a:solidFill>
                  <a:srgbClr val="122942"/>
                </a:solidFill>
                <a:latin typeface="Montserrat"/>
                <a:cs typeface="Montserrat"/>
              </a:rPr>
              <a:t> 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Mansart</a:t>
            </a:r>
            <a:r>
              <a:rPr dirty="0" sz="900" spc="305" i="1">
                <a:solidFill>
                  <a:srgbClr val="122942"/>
                </a:solidFill>
                <a:latin typeface="Montserrat"/>
                <a:cs typeface="Montserrat"/>
              </a:rPr>
              <a:t>  </a:t>
            </a:r>
            <a:r>
              <a:rPr dirty="0" sz="900" spc="-35" i="1">
                <a:solidFill>
                  <a:srgbClr val="122942"/>
                </a:solidFill>
                <a:latin typeface="Montserrat"/>
                <a:cs typeface="Montserrat"/>
              </a:rPr>
              <a:t>ne </a:t>
            </a:r>
            <a:r>
              <a:rPr dirty="0" sz="1000" i="1">
                <a:solidFill>
                  <a:srgbClr val="122942"/>
                </a:solidFill>
                <a:latin typeface="Montserrat"/>
                <a:cs typeface="Montserrat"/>
              </a:rPr>
              <a:t>reconstruise</a:t>
            </a:r>
            <a:r>
              <a:rPr dirty="0" sz="1000" spc="405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la</a:t>
            </a:r>
            <a:r>
              <a:rPr dirty="0" sz="900" spc="44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place</a:t>
            </a:r>
            <a:r>
              <a:rPr dirty="0" sz="900" spc="434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Vendôme</a:t>
            </a:r>
            <a:r>
              <a:rPr dirty="0" sz="900" spc="43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900" spc="44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la</a:t>
            </a:r>
            <a:r>
              <a:rPr dirty="0" sz="900" spc="425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fin</a:t>
            </a:r>
            <a:r>
              <a:rPr dirty="0" sz="900" spc="440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900" spc="434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20" i="1">
                <a:solidFill>
                  <a:srgbClr val="122942"/>
                </a:solidFill>
                <a:latin typeface="Montserrat"/>
                <a:cs typeface="Montserrat"/>
              </a:rPr>
              <a:t>XVIIe </a:t>
            </a:r>
            <a:r>
              <a:rPr dirty="0" sz="900" i="1">
                <a:solidFill>
                  <a:srgbClr val="122942"/>
                </a:solidFill>
                <a:latin typeface="Montserrat"/>
                <a:cs typeface="Montserrat"/>
              </a:rPr>
              <a:t>siècle.</a:t>
            </a:r>
            <a:r>
              <a:rPr dirty="0" sz="900" spc="-25" i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50" i="1">
                <a:solidFill>
                  <a:srgbClr val="122942"/>
                </a:solidFill>
                <a:latin typeface="Montserrat"/>
                <a:cs typeface="Montserrat"/>
              </a:rPr>
              <a:t>»</a:t>
            </a:r>
            <a:endParaRPr sz="900">
              <a:latin typeface="Montserrat"/>
              <a:cs typeface="Montserrat"/>
            </a:endParaRPr>
          </a:p>
          <a:p>
            <a:pPr algn="just" marL="12700">
              <a:lnSpc>
                <a:spcPct val="100000"/>
              </a:lnSpc>
              <a:spcBef>
                <a:spcPts val="1080"/>
              </a:spcBef>
            </a:pPr>
            <a:r>
              <a:rPr dirty="0" sz="900">
                <a:solidFill>
                  <a:srgbClr val="122942"/>
                </a:solidFill>
                <a:latin typeface="Montserrat"/>
                <a:cs typeface="Montserrat"/>
              </a:rPr>
              <a:t>Atelier</a:t>
            </a:r>
            <a:r>
              <a:rPr dirty="0" sz="9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122942"/>
                </a:solidFill>
                <a:latin typeface="Montserrat"/>
                <a:cs typeface="Montserrat"/>
              </a:rPr>
              <a:t>Gabriel</a:t>
            </a:r>
            <a:endParaRPr sz="900">
              <a:latin typeface="Montserrat"/>
              <a:cs typeface="Montserrat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19898" y="6221082"/>
            <a:ext cx="86156" cy="136334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7280275" y="1775205"/>
            <a:ext cx="4635500" cy="2987040"/>
            <a:chOff x="7280275" y="1775205"/>
            <a:chExt cx="4635500" cy="2987040"/>
          </a:xfrm>
        </p:grpSpPr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14739" y="1803780"/>
              <a:ext cx="3172459" cy="223481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714739" y="1803780"/>
              <a:ext cx="3172460" cy="2235200"/>
            </a:xfrm>
            <a:custGeom>
              <a:avLst/>
              <a:gdLst/>
              <a:ahLst/>
              <a:cxnLst/>
              <a:rect l="l" t="t" r="r" b="b"/>
              <a:pathLst>
                <a:path w="3172459" h="2235200">
                  <a:moveTo>
                    <a:pt x="0" y="2234819"/>
                  </a:moveTo>
                  <a:lnTo>
                    <a:pt x="3172459" y="2234819"/>
                  </a:lnTo>
                  <a:lnTo>
                    <a:pt x="3172459" y="0"/>
                  </a:lnTo>
                  <a:lnTo>
                    <a:pt x="0" y="0"/>
                  </a:lnTo>
                  <a:lnTo>
                    <a:pt x="0" y="2234819"/>
                  </a:lnTo>
                  <a:close/>
                </a:path>
              </a:pathLst>
            </a:custGeom>
            <a:ln w="571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08850" y="3427729"/>
              <a:ext cx="1854580" cy="130568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308850" y="3427729"/>
              <a:ext cx="1854835" cy="1306195"/>
            </a:xfrm>
            <a:custGeom>
              <a:avLst/>
              <a:gdLst/>
              <a:ahLst/>
              <a:cxnLst/>
              <a:rect l="l" t="t" r="r" b="b"/>
              <a:pathLst>
                <a:path w="1854834" h="1306195">
                  <a:moveTo>
                    <a:pt x="0" y="1305687"/>
                  </a:moveTo>
                  <a:lnTo>
                    <a:pt x="1854580" y="1305687"/>
                  </a:lnTo>
                  <a:lnTo>
                    <a:pt x="1854580" y="0"/>
                  </a:lnTo>
                  <a:lnTo>
                    <a:pt x="0" y="0"/>
                  </a:lnTo>
                  <a:lnTo>
                    <a:pt x="0" y="1305687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/>
          <p:nvPr/>
        </p:nvSpPr>
        <p:spPr>
          <a:xfrm>
            <a:off x="9677400" y="4861052"/>
            <a:ext cx="0" cy="1537970"/>
          </a:xfrm>
          <a:custGeom>
            <a:avLst/>
            <a:gdLst/>
            <a:ahLst/>
            <a:cxnLst/>
            <a:rect l="l" t="t" r="r" b="b"/>
            <a:pathLst>
              <a:path w="0" h="1537970">
                <a:moveTo>
                  <a:pt x="0" y="0"/>
                </a:moveTo>
                <a:lnTo>
                  <a:pt x="0" y="1537792"/>
                </a:lnTo>
              </a:path>
            </a:pathLst>
          </a:custGeom>
          <a:ln w="9525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9790303" y="5090566"/>
            <a:ext cx="222440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Aménagement</a:t>
            </a:r>
            <a:r>
              <a:rPr dirty="0" sz="700" spc="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paysager</a:t>
            </a:r>
            <a:r>
              <a:rPr dirty="0" sz="700" spc="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réalisé</a:t>
            </a:r>
            <a:r>
              <a:rPr dirty="0" sz="700" spc="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par</a:t>
            </a:r>
            <a:r>
              <a:rPr dirty="0" sz="700" spc="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Atelier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Gabriel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inauguré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en</a:t>
            </a:r>
            <a:r>
              <a:rPr dirty="0" sz="700" spc="16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2021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790303" y="5502655"/>
            <a:ext cx="2223770" cy="886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Plusieurs</a:t>
            </a:r>
            <a:r>
              <a:rPr dirty="0" sz="700" spc="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entrées</a:t>
            </a:r>
            <a:r>
              <a:rPr dirty="0" sz="700" spc="3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possibles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Places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parking</a:t>
            </a:r>
            <a:r>
              <a:rPr dirty="0" sz="700" spc="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disponibles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Equipé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en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eau,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électricité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toilettes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Prestation</a:t>
            </a:r>
            <a:r>
              <a:rPr dirty="0" sz="700" spc="27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d’entretien</a:t>
            </a:r>
            <a:r>
              <a:rPr dirty="0" sz="700" spc="26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ménage</a:t>
            </a:r>
            <a:r>
              <a:rPr dirty="0" sz="700" spc="28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26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jardinage</a:t>
            </a:r>
            <a:r>
              <a:rPr dirty="0" sz="700" spc="28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50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l’année</a:t>
            </a:r>
            <a:endParaRPr sz="700">
              <a:latin typeface="Montserrat"/>
              <a:cs typeface="Montserrat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11107" y="5879364"/>
            <a:ext cx="108642" cy="760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996" y="2592400"/>
            <a:ext cx="2310003" cy="325704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83965" y="2147163"/>
            <a:ext cx="8452485" cy="4627880"/>
            <a:chOff x="3283965" y="2147163"/>
            <a:chExt cx="8452485" cy="46278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3965" y="2147163"/>
              <a:ext cx="6022085" cy="41475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67875" y="4921440"/>
              <a:ext cx="2543175" cy="1553210"/>
            </a:xfrm>
            <a:custGeom>
              <a:avLst/>
              <a:gdLst/>
              <a:ahLst/>
              <a:cxnLst/>
              <a:rect l="l" t="t" r="r" b="b"/>
              <a:pathLst>
                <a:path w="2543175" h="1553210">
                  <a:moveTo>
                    <a:pt x="0" y="1552956"/>
                  </a:moveTo>
                  <a:lnTo>
                    <a:pt x="2542667" y="1552956"/>
                  </a:lnTo>
                  <a:lnTo>
                    <a:pt x="2542667" y="0"/>
                  </a:lnTo>
                  <a:lnTo>
                    <a:pt x="0" y="0"/>
                  </a:lnTo>
                  <a:lnTo>
                    <a:pt x="0" y="1552956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1753" y="2483435"/>
              <a:ext cx="85471" cy="1213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5150" y="2689745"/>
              <a:ext cx="100519" cy="1003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49180" y="2884296"/>
              <a:ext cx="103630" cy="1036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51212" y="3081654"/>
              <a:ext cx="110740" cy="1036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442069" y="3505199"/>
              <a:ext cx="1692275" cy="0"/>
            </a:xfrm>
            <a:custGeom>
              <a:avLst/>
              <a:gdLst/>
              <a:ahLst/>
              <a:cxnLst/>
              <a:rect l="l" t="t" r="r" b="b"/>
              <a:pathLst>
                <a:path w="1692275" h="0">
                  <a:moveTo>
                    <a:pt x="0" y="0"/>
                  </a:moveTo>
                  <a:lnTo>
                    <a:pt x="1692021" y="0"/>
                  </a:lnTo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3397" y="3269145"/>
              <a:ext cx="93902" cy="1286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67875" y="4940846"/>
              <a:ext cx="2313178" cy="183362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2904" y="2466283"/>
            <a:ext cx="179705" cy="1827530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60">
                <a:solidFill>
                  <a:srgbClr val="122942"/>
                </a:solidFill>
                <a:latin typeface="Montserrat"/>
                <a:cs typeface="Montserrat"/>
              </a:rPr>
              <a:t>10</a:t>
            </a:r>
            <a:r>
              <a:rPr dirty="0" sz="1000" spc="28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>
                <a:solidFill>
                  <a:srgbClr val="122942"/>
                </a:solidFill>
                <a:latin typeface="Montserrat"/>
                <a:cs typeface="Montserrat"/>
              </a:rPr>
              <a:t>//</a:t>
            </a:r>
            <a:r>
              <a:rPr dirty="0" sz="1000" spc="14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BOOK</a:t>
            </a:r>
            <a:r>
              <a:rPr dirty="0" sz="1000" spc="17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EXPÉRIENCES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0850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12700" y="0"/>
                </a:moveTo>
                <a:lnTo>
                  <a:pt x="0" y="0"/>
                </a:lnTo>
                <a:lnTo>
                  <a:pt x="0" y="6858000"/>
                </a:lnTo>
                <a:lnTo>
                  <a:pt x="12700" y="6858000"/>
                </a:lnTo>
                <a:lnTo>
                  <a:pt x="12700" y="0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xfrm>
            <a:off x="3145917" y="439623"/>
            <a:ext cx="5758815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75"/>
              <a:t>Rooftop</a:t>
            </a:r>
            <a:r>
              <a:rPr dirty="0" spc="-155"/>
              <a:t> </a:t>
            </a:r>
            <a:r>
              <a:rPr dirty="0" spc="-65">
                <a:solidFill>
                  <a:srgbClr val="00ACA9"/>
                </a:solidFill>
              </a:rPr>
              <a:t>Pergolèse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0872978" y="409194"/>
            <a:ext cx="862965" cy="689610"/>
            <a:chOff x="10872978" y="409194"/>
            <a:chExt cx="862965" cy="689610"/>
          </a:xfrm>
        </p:grpSpPr>
        <p:sp>
          <p:nvSpPr>
            <p:cNvPr id="17" name="object 17"/>
            <p:cNvSpPr/>
            <p:nvPr/>
          </p:nvSpPr>
          <p:spPr>
            <a:xfrm>
              <a:off x="10879328" y="415544"/>
              <a:ext cx="850265" cy="595630"/>
            </a:xfrm>
            <a:custGeom>
              <a:avLst/>
              <a:gdLst/>
              <a:ahLst/>
              <a:cxnLst/>
              <a:rect l="l" t="t" r="r" b="b"/>
              <a:pathLst>
                <a:path w="850265" h="595630">
                  <a:moveTo>
                    <a:pt x="850265" y="417829"/>
                  </a:moveTo>
                  <a:lnTo>
                    <a:pt x="848232" y="433958"/>
                  </a:lnTo>
                  <a:lnTo>
                    <a:pt x="846836" y="445642"/>
                  </a:lnTo>
                  <a:lnTo>
                    <a:pt x="840358" y="477646"/>
                  </a:lnTo>
                  <a:lnTo>
                    <a:pt x="829182" y="528446"/>
                  </a:lnTo>
                  <a:lnTo>
                    <a:pt x="824611" y="533907"/>
                  </a:lnTo>
                  <a:lnTo>
                    <a:pt x="817626" y="531240"/>
                  </a:lnTo>
                  <a:lnTo>
                    <a:pt x="811022" y="527303"/>
                  </a:lnTo>
                  <a:lnTo>
                    <a:pt x="805815" y="527303"/>
                  </a:lnTo>
                  <a:lnTo>
                    <a:pt x="802258" y="532002"/>
                  </a:lnTo>
                  <a:lnTo>
                    <a:pt x="788924" y="540384"/>
                  </a:lnTo>
                  <a:lnTo>
                    <a:pt x="787526" y="539114"/>
                  </a:lnTo>
                  <a:lnTo>
                    <a:pt x="785114" y="535431"/>
                  </a:lnTo>
                  <a:lnTo>
                    <a:pt x="783463" y="535177"/>
                  </a:lnTo>
                  <a:lnTo>
                    <a:pt x="776097" y="539622"/>
                  </a:lnTo>
                  <a:lnTo>
                    <a:pt x="760222" y="548131"/>
                  </a:lnTo>
                  <a:lnTo>
                    <a:pt x="755015" y="552068"/>
                  </a:lnTo>
                  <a:lnTo>
                    <a:pt x="759078" y="562990"/>
                  </a:lnTo>
                  <a:lnTo>
                    <a:pt x="761111" y="571500"/>
                  </a:lnTo>
                  <a:lnTo>
                    <a:pt x="762507" y="574547"/>
                  </a:lnTo>
                  <a:lnTo>
                    <a:pt x="759841" y="575690"/>
                  </a:lnTo>
                  <a:lnTo>
                    <a:pt x="752221" y="578357"/>
                  </a:lnTo>
                  <a:lnTo>
                    <a:pt x="744220" y="581786"/>
                  </a:lnTo>
                  <a:lnTo>
                    <a:pt x="738758" y="582929"/>
                  </a:lnTo>
                  <a:lnTo>
                    <a:pt x="735456" y="583945"/>
                  </a:lnTo>
                  <a:lnTo>
                    <a:pt x="719074" y="595121"/>
                  </a:lnTo>
                  <a:lnTo>
                    <a:pt x="718057" y="593978"/>
                  </a:lnTo>
                  <a:lnTo>
                    <a:pt x="714628" y="589660"/>
                  </a:lnTo>
                  <a:lnTo>
                    <a:pt x="700913" y="573913"/>
                  </a:lnTo>
                  <a:lnTo>
                    <a:pt x="699897" y="571372"/>
                  </a:lnTo>
                  <a:lnTo>
                    <a:pt x="684402" y="552830"/>
                  </a:lnTo>
                  <a:lnTo>
                    <a:pt x="660019" y="523239"/>
                  </a:lnTo>
                  <a:lnTo>
                    <a:pt x="649858" y="510539"/>
                  </a:lnTo>
                  <a:lnTo>
                    <a:pt x="647065" y="507364"/>
                  </a:lnTo>
                  <a:lnTo>
                    <a:pt x="643508" y="502792"/>
                  </a:lnTo>
                  <a:lnTo>
                    <a:pt x="637921" y="494029"/>
                  </a:lnTo>
                  <a:lnTo>
                    <a:pt x="631571" y="485266"/>
                  </a:lnTo>
                  <a:lnTo>
                    <a:pt x="615696" y="467232"/>
                  </a:lnTo>
                  <a:lnTo>
                    <a:pt x="585977" y="434339"/>
                  </a:lnTo>
                  <a:lnTo>
                    <a:pt x="585724" y="433958"/>
                  </a:lnTo>
                  <a:lnTo>
                    <a:pt x="585343" y="433450"/>
                  </a:lnTo>
                  <a:lnTo>
                    <a:pt x="569214" y="416559"/>
                  </a:lnTo>
                  <a:lnTo>
                    <a:pt x="566293" y="410336"/>
                  </a:lnTo>
                  <a:lnTo>
                    <a:pt x="564642" y="405383"/>
                  </a:lnTo>
                  <a:lnTo>
                    <a:pt x="564642" y="400557"/>
                  </a:lnTo>
                  <a:lnTo>
                    <a:pt x="564642" y="395604"/>
                  </a:lnTo>
                  <a:lnTo>
                    <a:pt x="563499" y="393064"/>
                  </a:lnTo>
                  <a:lnTo>
                    <a:pt x="543560" y="381888"/>
                  </a:lnTo>
                  <a:lnTo>
                    <a:pt x="515493" y="364997"/>
                  </a:lnTo>
                  <a:lnTo>
                    <a:pt x="504317" y="359028"/>
                  </a:lnTo>
                  <a:lnTo>
                    <a:pt x="492505" y="354075"/>
                  </a:lnTo>
                  <a:lnTo>
                    <a:pt x="472058" y="345566"/>
                  </a:lnTo>
                  <a:lnTo>
                    <a:pt x="465963" y="342772"/>
                  </a:lnTo>
                  <a:lnTo>
                    <a:pt x="457200" y="340232"/>
                  </a:lnTo>
                  <a:lnTo>
                    <a:pt x="448182" y="337438"/>
                  </a:lnTo>
                  <a:lnTo>
                    <a:pt x="441198" y="336422"/>
                  </a:lnTo>
                  <a:lnTo>
                    <a:pt x="414908" y="328675"/>
                  </a:lnTo>
                  <a:lnTo>
                    <a:pt x="406780" y="324865"/>
                  </a:lnTo>
                  <a:lnTo>
                    <a:pt x="406019" y="323850"/>
                  </a:lnTo>
                  <a:lnTo>
                    <a:pt x="362076" y="302132"/>
                  </a:lnTo>
                  <a:lnTo>
                    <a:pt x="348488" y="295401"/>
                  </a:lnTo>
                  <a:lnTo>
                    <a:pt x="330580" y="295655"/>
                  </a:lnTo>
                  <a:lnTo>
                    <a:pt x="330580" y="296417"/>
                  </a:lnTo>
                  <a:lnTo>
                    <a:pt x="329946" y="296798"/>
                  </a:lnTo>
                  <a:lnTo>
                    <a:pt x="310261" y="297433"/>
                  </a:lnTo>
                  <a:lnTo>
                    <a:pt x="310006" y="296417"/>
                  </a:lnTo>
                  <a:lnTo>
                    <a:pt x="281177" y="297179"/>
                  </a:lnTo>
                  <a:lnTo>
                    <a:pt x="244348" y="301751"/>
                  </a:lnTo>
                  <a:lnTo>
                    <a:pt x="229616" y="308101"/>
                  </a:lnTo>
                  <a:lnTo>
                    <a:pt x="227456" y="308736"/>
                  </a:lnTo>
                  <a:lnTo>
                    <a:pt x="193801" y="342518"/>
                  </a:lnTo>
                  <a:lnTo>
                    <a:pt x="189229" y="350392"/>
                  </a:lnTo>
                  <a:lnTo>
                    <a:pt x="180848" y="360425"/>
                  </a:lnTo>
                  <a:lnTo>
                    <a:pt x="160147" y="383666"/>
                  </a:lnTo>
                  <a:lnTo>
                    <a:pt x="151129" y="393191"/>
                  </a:lnTo>
                  <a:lnTo>
                    <a:pt x="133857" y="411098"/>
                  </a:lnTo>
                  <a:lnTo>
                    <a:pt x="102362" y="459613"/>
                  </a:lnTo>
                  <a:lnTo>
                    <a:pt x="85598" y="485775"/>
                  </a:lnTo>
                  <a:lnTo>
                    <a:pt x="80264" y="493775"/>
                  </a:lnTo>
                  <a:lnTo>
                    <a:pt x="63880" y="518413"/>
                  </a:lnTo>
                  <a:lnTo>
                    <a:pt x="62483" y="518794"/>
                  </a:lnTo>
                  <a:lnTo>
                    <a:pt x="54355" y="532510"/>
                  </a:lnTo>
                  <a:lnTo>
                    <a:pt x="20447" y="526414"/>
                  </a:lnTo>
                  <a:lnTo>
                    <a:pt x="2794" y="495300"/>
                  </a:lnTo>
                  <a:lnTo>
                    <a:pt x="0" y="463676"/>
                  </a:lnTo>
                  <a:lnTo>
                    <a:pt x="6730" y="443356"/>
                  </a:lnTo>
                  <a:lnTo>
                    <a:pt x="30988" y="442213"/>
                  </a:lnTo>
                  <a:lnTo>
                    <a:pt x="35814" y="429132"/>
                  </a:lnTo>
                  <a:lnTo>
                    <a:pt x="35814" y="416940"/>
                  </a:lnTo>
                  <a:lnTo>
                    <a:pt x="48387" y="384428"/>
                  </a:lnTo>
                  <a:lnTo>
                    <a:pt x="57912" y="363600"/>
                  </a:lnTo>
                  <a:lnTo>
                    <a:pt x="75692" y="320547"/>
                  </a:lnTo>
                  <a:lnTo>
                    <a:pt x="75692" y="313816"/>
                  </a:lnTo>
                  <a:lnTo>
                    <a:pt x="86360" y="306450"/>
                  </a:lnTo>
                  <a:lnTo>
                    <a:pt x="91821" y="302132"/>
                  </a:lnTo>
                  <a:lnTo>
                    <a:pt x="124714" y="245109"/>
                  </a:lnTo>
                  <a:lnTo>
                    <a:pt x="131825" y="231647"/>
                  </a:lnTo>
                  <a:lnTo>
                    <a:pt x="145161" y="208660"/>
                  </a:lnTo>
                  <a:lnTo>
                    <a:pt x="165862" y="192658"/>
                  </a:lnTo>
                  <a:lnTo>
                    <a:pt x="161544" y="190500"/>
                  </a:lnTo>
                  <a:lnTo>
                    <a:pt x="148081" y="184530"/>
                  </a:lnTo>
                  <a:lnTo>
                    <a:pt x="153289" y="150367"/>
                  </a:lnTo>
                  <a:lnTo>
                    <a:pt x="178180" y="121284"/>
                  </a:lnTo>
                  <a:lnTo>
                    <a:pt x="207645" y="99186"/>
                  </a:lnTo>
                  <a:lnTo>
                    <a:pt x="211581" y="98170"/>
                  </a:lnTo>
                  <a:lnTo>
                    <a:pt x="225678" y="96138"/>
                  </a:lnTo>
                  <a:lnTo>
                    <a:pt x="269113" y="64007"/>
                  </a:lnTo>
                  <a:lnTo>
                    <a:pt x="291338" y="47878"/>
                  </a:lnTo>
                  <a:lnTo>
                    <a:pt x="315214" y="34416"/>
                  </a:lnTo>
                  <a:lnTo>
                    <a:pt x="346582" y="19557"/>
                  </a:lnTo>
                  <a:lnTo>
                    <a:pt x="353568" y="13207"/>
                  </a:lnTo>
                  <a:lnTo>
                    <a:pt x="356616" y="10794"/>
                  </a:lnTo>
                  <a:lnTo>
                    <a:pt x="382143" y="9397"/>
                  </a:lnTo>
                  <a:lnTo>
                    <a:pt x="406400" y="8762"/>
                  </a:lnTo>
                  <a:lnTo>
                    <a:pt x="434213" y="8000"/>
                  </a:lnTo>
                  <a:lnTo>
                    <a:pt x="501269" y="5714"/>
                  </a:lnTo>
                  <a:lnTo>
                    <a:pt x="555878" y="4063"/>
                  </a:lnTo>
                  <a:lnTo>
                    <a:pt x="605154" y="2412"/>
                  </a:lnTo>
                  <a:lnTo>
                    <a:pt x="613028" y="2031"/>
                  </a:lnTo>
                  <a:lnTo>
                    <a:pt x="686435" y="0"/>
                  </a:lnTo>
                  <a:lnTo>
                    <a:pt x="711453" y="7238"/>
                  </a:lnTo>
                  <a:lnTo>
                    <a:pt x="743076" y="30479"/>
                  </a:lnTo>
                  <a:lnTo>
                    <a:pt x="756030" y="67436"/>
                  </a:lnTo>
                  <a:lnTo>
                    <a:pt x="761492" y="106044"/>
                  </a:lnTo>
                  <a:lnTo>
                    <a:pt x="762126" y="130936"/>
                  </a:lnTo>
                  <a:lnTo>
                    <a:pt x="766699" y="143255"/>
                  </a:lnTo>
                  <a:lnTo>
                    <a:pt x="773811" y="152653"/>
                  </a:lnTo>
                  <a:lnTo>
                    <a:pt x="789686" y="163194"/>
                  </a:lnTo>
                  <a:lnTo>
                    <a:pt x="814197" y="171068"/>
                  </a:lnTo>
                  <a:lnTo>
                    <a:pt x="821563" y="184784"/>
                  </a:lnTo>
                  <a:lnTo>
                    <a:pt x="830199" y="201040"/>
                  </a:lnTo>
                  <a:lnTo>
                    <a:pt x="836041" y="232409"/>
                  </a:lnTo>
                  <a:lnTo>
                    <a:pt x="838073" y="259714"/>
                  </a:lnTo>
                  <a:lnTo>
                    <a:pt x="837819" y="292861"/>
                  </a:lnTo>
                  <a:lnTo>
                    <a:pt x="838707" y="300863"/>
                  </a:lnTo>
                  <a:lnTo>
                    <a:pt x="840867" y="331723"/>
                  </a:lnTo>
                  <a:lnTo>
                    <a:pt x="850138" y="413638"/>
                  </a:lnTo>
                  <a:lnTo>
                    <a:pt x="850265" y="417829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26749" y="755765"/>
              <a:ext cx="121080" cy="7811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946638" y="719328"/>
              <a:ext cx="645160" cy="373380"/>
            </a:xfrm>
            <a:custGeom>
              <a:avLst/>
              <a:gdLst/>
              <a:ahLst/>
              <a:cxnLst/>
              <a:rect l="l" t="t" r="r" b="b"/>
              <a:pathLst>
                <a:path w="645159" h="373380">
                  <a:moveTo>
                    <a:pt x="644778" y="296672"/>
                  </a:moveTo>
                  <a:lnTo>
                    <a:pt x="630301" y="304419"/>
                  </a:lnTo>
                  <a:lnTo>
                    <a:pt x="623951" y="308610"/>
                  </a:lnTo>
                  <a:lnTo>
                    <a:pt x="603884" y="319532"/>
                  </a:lnTo>
                  <a:lnTo>
                    <a:pt x="599820" y="325374"/>
                  </a:lnTo>
                  <a:lnTo>
                    <a:pt x="590422" y="329184"/>
                  </a:lnTo>
                  <a:lnTo>
                    <a:pt x="528573" y="360299"/>
                  </a:lnTo>
                  <a:lnTo>
                    <a:pt x="476757" y="370077"/>
                  </a:lnTo>
                  <a:lnTo>
                    <a:pt x="471804" y="370586"/>
                  </a:lnTo>
                  <a:lnTo>
                    <a:pt x="465835" y="363220"/>
                  </a:lnTo>
                  <a:lnTo>
                    <a:pt x="453770" y="350012"/>
                  </a:lnTo>
                  <a:lnTo>
                    <a:pt x="427989" y="368300"/>
                  </a:lnTo>
                  <a:lnTo>
                    <a:pt x="424941" y="370077"/>
                  </a:lnTo>
                  <a:lnTo>
                    <a:pt x="417067" y="368935"/>
                  </a:lnTo>
                  <a:lnTo>
                    <a:pt x="412368" y="369697"/>
                  </a:lnTo>
                  <a:lnTo>
                    <a:pt x="412876" y="373125"/>
                  </a:lnTo>
                  <a:lnTo>
                    <a:pt x="410463" y="371856"/>
                  </a:lnTo>
                  <a:lnTo>
                    <a:pt x="402462" y="368046"/>
                  </a:lnTo>
                  <a:lnTo>
                    <a:pt x="374141" y="365125"/>
                  </a:lnTo>
                  <a:lnTo>
                    <a:pt x="364870" y="364489"/>
                  </a:lnTo>
                  <a:lnTo>
                    <a:pt x="357377" y="363600"/>
                  </a:lnTo>
                  <a:lnTo>
                    <a:pt x="349376" y="362076"/>
                  </a:lnTo>
                  <a:lnTo>
                    <a:pt x="348106" y="361696"/>
                  </a:lnTo>
                  <a:lnTo>
                    <a:pt x="351154" y="352044"/>
                  </a:lnTo>
                  <a:lnTo>
                    <a:pt x="306704" y="337312"/>
                  </a:lnTo>
                  <a:lnTo>
                    <a:pt x="261492" y="322072"/>
                  </a:lnTo>
                  <a:lnTo>
                    <a:pt x="206120" y="303657"/>
                  </a:lnTo>
                  <a:lnTo>
                    <a:pt x="190372" y="298196"/>
                  </a:lnTo>
                  <a:lnTo>
                    <a:pt x="143890" y="282575"/>
                  </a:lnTo>
                  <a:lnTo>
                    <a:pt x="129285" y="273176"/>
                  </a:lnTo>
                  <a:lnTo>
                    <a:pt x="99059" y="253746"/>
                  </a:lnTo>
                  <a:lnTo>
                    <a:pt x="76200" y="240664"/>
                  </a:lnTo>
                  <a:lnTo>
                    <a:pt x="56768" y="264668"/>
                  </a:lnTo>
                  <a:lnTo>
                    <a:pt x="44322" y="276225"/>
                  </a:lnTo>
                  <a:lnTo>
                    <a:pt x="17652" y="276860"/>
                  </a:lnTo>
                  <a:lnTo>
                    <a:pt x="16001" y="248158"/>
                  </a:lnTo>
                  <a:lnTo>
                    <a:pt x="27558" y="237998"/>
                  </a:lnTo>
                  <a:lnTo>
                    <a:pt x="29844" y="236855"/>
                  </a:lnTo>
                  <a:lnTo>
                    <a:pt x="18541" y="224409"/>
                  </a:lnTo>
                  <a:lnTo>
                    <a:pt x="16255" y="224155"/>
                  </a:lnTo>
                  <a:lnTo>
                    <a:pt x="0" y="227837"/>
                  </a:lnTo>
                  <a:lnTo>
                    <a:pt x="1142" y="226187"/>
                  </a:lnTo>
                  <a:lnTo>
                    <a:pt x="10921" y="211455"/>
                  </a:lnTo>
                  <a:lnTo>
                    <a:pt x="13080" y="208661"/>
                  </a:lnTo>
                  <a:lnTo>
                    <a:pt x="13080" y="208025"/>
                  </a:lnTo>
                  <a:lnTo>
                    <a:pt x="18541" y="200533"/>
                  </a:lnTo>
                  <a:lnTo>
                    <a:pt x="27304" y="188213"/>
                  </a:lnTo>
                  <a:lnTo>
                    <a:pt x="33654" y="177037"/>
                  </a:lnTo>
                  <a:lnTo>
                    <a:pt x="42036" y="161798"/>
                  </a:lnTo>
                  <a:lnTo>
                    <a:pt x="54736" y="141477"/>
                  </a:lnTo>
                  <a:lnTo>
                    <a:pt x="60325" y="132587"/>
                  </a:lnTo>
                  <a:lnTo>
                    <a:pt x="61340" y="131191"/>
                  </a:lnTo>
                  <a:lnTo>
                    <a:pt x="62356" y="131318"/>
                  </a:lnTo>
                  <a:lnTo>
                    <a:pt x="84835" y="106934"/>
                  </a:lnTo>
                  <a:lnTo>
                    <a:pt x="84454" y="106172"/>
                  </a:lnTo>
                  <a:lnTo>
                    <a:pt x="104139" y="85471"/>
                  </a:lnTo>
                  <a:lnTo>
                    <a:pt x="119887" y="69342"/>
                  </a:lnTo>
                  <a:lnTo>
                    <a:pt x="123443" y="65150"/>
                  </a:lnTo>
                  <a:lnTo>
                    <a:pt x="124078" y="63373"/>
                  </a:lnTo>
                  <a:lnTo>
                    <a:pt x="125094" y="62357"/>
                  </a:lnTo>
                  <a:lnTo>
                    <a:pt x="125856" y="60579"/>
                  </a:lnTo>
                  <a:lnTo>
                    <a:pt x="126872" y="54610"/>
                  </a:lnTo>
                  <a:lnTo>
                    <a:pt x="127634" y="52450"/>
                  </a:lnTo>
                  <a:lnTo>
                    <a:pt x="131444" y="45847"/>
                  </a:lnTo>
                  <a:lnTo>
                    <a:pt x="132841" y="42925"/>
                  </a:lnTo>
                  <a:lnTo>
                    <a:pt x="134111" y="41275"/>
                  </a:lnTo>
                  <a:lnTo>
                    <a:pt x="137032" y="37592"/>
                  </a:lnTo>
                  <a:lnTo>
                    <a:pt x="140588" y="34417"/>
                  </a:lnTo>
                  <a:lnTo>
                    <a:pt x="142239" y="32385"/>
                  </a:lnTo>
                  <a:lnTo>
                    <a:pt x="145160" y="31623"/>
                  </a:lnTo>
                  <a:lnTo>
                    <a:pt x="147573" y="29210"/>
                  </a:lnTo>
                  <a:lnTo>
                    <a:pt x="178815" y="4318"/>
                  </a:lnTo>
                  <a:lnTo>
                    <a:pt x="240156" y="1143"/>
                  </a:lnTo>
                  <a:lnTo>
                    <a:pt x="240537" y="1143"/>
                  </a:lnTo>
                  <a:lnTo>
                    <a:pt x="276986" y="0"/>
                  </a:lnTo>
                  <a:lnTo>
                    <a:pt x="280542" y="1650"/>
                  </a:lnTo>
                  <a:lnTo>
                    <a:pt x="281558" y="2032"/>
                  </a:lnTo>
                  <a:lnTo>
                    <a:pt x="281939" y="1397"/>
                  </a:lnTo>
                  <a:lnTo>
                    <a:pt x="283717" y="1397"/>
                  </a:lnTo>
                  <a:lnTo>
                    <a:pt x="305434" y="12319"/>
                  </a:lnTo>
                  <a:lnTo>
                    <a:pt x="309625" y="13335"/>
                  </a:lnTo>
                  <a:lnTo>
                    <a:pt x="318134" y="18669"/>
                  </a:lnTo>
                  <a:lnTo>
                    <a:pt x="322325" y="20066"/>
                  </a:lnTo>
                  <a:lnTo>
                    <a:pt x="326516" y="22479"/>
                  </a:lnTo>
                  <a:lnTo>
                    <a:pt x="332104" y="25654"/>
                  </a:lnTo>
                  <a:lnTo>
                    <a:pt x="333882" y="27432"/>
                  </a:lnTo>
                  <a:lnTo>
                    <a:pt x="352170" y="33909"/>
                  </a:lnTo>
                  <a:lnTo>
                    <a:pt x="362203" y="37592"/>
                  </a:lnTo>
                  <a:lnTo>
                    <a:pt x="402589" y="66801"/>
                  </a:lnTo>
                  <a:lnTo>
                    <a:pt x="412368" y="73660"/>
                  </a:lnTo>
                  <a:lnTo>
                    <a:pt x="413130" y="74168"/>
                  </a:lnTo>
                  <a:lnTo>
                    <a:pt x="425068" y="79501"/>
                  </a:lnTo>
                  <a:lnTo>
                    <a:pt x="439419" y="88646"/>
                  </a:lnTo>
                  <a:lnTo>
                    <a:pt x="443991" y="90932"/>
                  </a:lnTo>
                  <a:lnTo>
                    <a:pt x="448182" y="93218"/>
                  </a:lnTo>
                  <a:lnTo>
                    <a:pt x="460501" y="97409"/>
                  </a:lnTo>
                  <a:lnTo>
                    <a:pt x="487425" y="111125"/>
                  </a:lnTo>
                  <a:lnTo>
                    <a:pt x="503554" y="126873"/>
                  </a:lnTo>
                  <a:lnTo>
                    <a:pt x="507491" y="132207"/>
                  </a:lnTo>
                  <a:lnTo>
                    <a:pt x="508888" y="134620"/>
                  </a:lnTo>
                  <a:lnTo>
                    <a:pt x="519937" y="146812"/>
                  </a:lnTo>
                  <a:lnTo>
                    <a:pt x="520318" y="147193"/>
                  </a:lnTo>
                  <a:lnTo>
                    <a:pt x="528065" y="155829"/>
                  </a:lnTo>
                  <a:lnTo>
                    <a:pt x="531240" y="159638"/>
                  </a:lnTo>
                  <a:lnTo>
                    <a:pt x="557656" y="187833"/>
                  </a:lnTo>
                  <a:lnTo>
                    <a:pt x="561847" y="194183"/>
                  </a:lnTo>
                  <a:lnTo>
                    <a:pt x="561466" y="195199"/>
                  </a:lnTo>
                  <a:lnTo>
                    <a:pt x="562863" y="197358"/>
                  </a:lnTo>
                  <a:lnTo>
                    <a:pt x="568451" y="203581"/>
                  </a:lnTo>
                  <a:lnTo>
                    <a:pt x="575817" y="213487"/>
                  </a:lnTo>
                  <a:lnTo>
                    <a:pt x="578230" y="217677"/>
                  </a:lnTo>
                  <a:lnTo>
                    <a:pt x="582167" y="222885"/>
                  </a:lnTo>
                  <a:lnTo>
                    <a:pt x="592581" y="235331"/>
                  </a:lnTo>
                  <a:lnTo>
                    <a:pt x="618870" y="266192"/>
                  </a:lnTo>
                  <a:lnTo>
                    <a:pt x="622807" y="271907"/>
                  </a:lnTo>
                  <a:lnTo>
                    <a:pt x="627633" y="279908"/>
                  </a:lnTo>
                  <a:lnTo>
                    <a:pt x="630046" y="282701"/>
                  </a:lnTo>
                  <a:lnTo>
                    <a:pt x="632967" y="284099"/>
                  </a:lnTo>
                  <a:lnTo>
                    <a:pt x="644778" y="296672"/>
                  </a:lnTo>
                  <a:close/>
                </a:path>
              </a:pathLst>
            </a:custGeom>
            <a:ln w="12700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944479" y="714756"/>
              <a:ext cx="649605" cy="302260"/>
            </a:xfrm>
            <a:custGeom>
              <a:avLst/>
              <a:gdLst/>
              <a:ahLst/>
              <a:cxnLst/>
              <a:rect l="l" t="t" r="r" b="b"/>
              <a:pathLst>
                <a:path w="649604" h="302259">
                  <a:moveTo>
                    <a:pt x="0" y="228219"/>
                  </a:moveTo>
                  <a:lnTo>
                    <a:pt x="68961" y="121793"/>
                  </a:lnTo>
                  <a:lnTo>
                    <a:pt x="161036" y="14351"/>
                  </a:lnTo>
                  <a:lnTo>
                    <a:pt x="241426" y="0"/>
                  </a:lnTo>
                  <a:lnTo>
                    <a:pt x="296037" y="5080"/>
                  </a:lnTo>
                  <a:lnTo>
                    <a:pt x="404749" y="59690"/>
                  </a:lnTo>
                  <a:lnTo>
                    <a:pt x="427736" y="77597"/>
                  </a:lnTo>
                  <a:lnTo>
                    <a:pt x="443484" y="86995"/>
                  </a:lnTo>
                  <a:lnTo>
                    <a:pt x="488696" y="108585"/>
                  </a:lnTo>
                  <a:lnTo>
                    <a:pt x="649604" y="301752"/>
                  </a:lnTo>
                </a:path>
                <a:path w="649604" h="302259">
                  <a:moveTo>
                    <a:pt x="393192" y="47117"/>
                  </a:moveTo>
                  <a:lnTo>
                    <a:pt x="496697" y="102870"/>
                  </a:lnTo>
                </a:path>
              </a:pathLst>
            </a:custGeom>
            <a:ln w="16216">
              <a:solidFill>
                <a:srgbClr val="00AC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07852" y="573304"/>
              <a:ext cx="102589" cy="102589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3236722" y="1340992"/>
            <a:ext cx="5602605" cy="0"/>
          </a:xfrm>
          <a:custGeom>
            <a:avLst/>
            <a:gdLst/>
            <a:ahLst/>
            <a:cxnLst/>
            <a:rect l="l" t="t" r="r" b="b"/>
            <a:pathLst>
              <a:path w="5602605" h="0">
                <a:moveTo>
                  <a:pt x="0" y="0"/>
                </a:moveTo>
                <a:lnTo>
                  <a:pt x="5602224" y="0"/>
                </a:lnTo>
              </a:path>
            </a:pathLst>
          </a:custGeom>
          <a:ln w="12700">
            <a:solidFill>
              <a:srgbClr val="00ACA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02005" y="324891"/>
            <a:ext cx="1382649" cy="22705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701979" y="613029"/>
            <a:ext cx="294005" cy="294005"/>
            <a:chOff x="701979" y="613029"/>
            <a:chExt cx="294005" cy="294005"/>
          </a:xfrm>
        </p:grpSpPr>
        <p:sp>
          <p:nvSpPr>
            <p:cNvPr id="25" name="object 25"/>
            <p:cNvSpPr/>
            <p:nvPr/>
          </p:nvSpPr>
          <p:spPr>
            <a:xfrm>
              <a:off x="701979" y="613029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5">
                  <a:moveTo>
                    <a:pt x="146824" y="0"/>
                  </a:moveTo>
                  <a:lnTo>
                    <a:pt x="100418" y="7493"/>
                  </a:lnTo>
                  <a:lnTo>
                    <a:pt x="60121" y="28321"/>
                  </a:lnTo>
                  <a:lnTo>
                    <a:pt x="28333" y="60198"/>
                  </a:lnTo>
                  <a:lnTo>
                    <a:pt x="7492" y="100457"/>
                  </a:lnTo>
                  <a:lnTo>
                    <a:pt x="0" y="146812"/>
                  </a:lnTo>
                  <a:lnTo>
                    <a:pt x="7492" y="193294"/>
                  </a:lnTo>
                  <a:lnTo>
                    <a:pt x="28333" y="233553"/>
                  </a:lnTo>
                  <a:lnTo>
                    <a:pt x="60121" y="265303"/>
                  </a:lnTo>
                  <a:lnTo>
                    <a:pt x="100418" y="286258"/>
                  </a:lnTo>
                  <a:lnTo>
                    <a:pt x="146824" y="293624"/>
                  </a:lnTo>
                  <a:lnTo>
                    <a:pt x="193243" y="286258"/>
                  </a:lnTo>
                  <a:lnTo>
                    <a:pt x="233540" y="265303"/>
                  </a:lnTo>
                  <a:lnTo>
                    <a:pt x="265328" y="233553"/>
                  </a:lnTo>
                  <a:lnTo>
                    <a:pt x="286169" y="193294"/>
                  </a:lnTo>
                  <a:lnTo>
                    <a:pt x="293649" y="146812"/>
                  </a:lnTo>
                  <a:lnTo>
                    <a:pt x="286169" y="100457"/>
                  </a:lnTo>
                  <a:lnTo>
                    <a:pt x="265328" y="60198"/>
                  </a:lnTo>
                  <a:lnTo>
                    <a:pt x="233540" y="28321"/>
                  </a:lnTo>
                  <a:lnTo>
                    <a:pt x="193243" y="7493"/>
                  </a:lnTo>
                  <a:lnTo>
                    <a:pt x="146824" y="0"/>
                  </a:lnTo>
                  <a:close/>
                </a:path>
              </a:pathLst>
            </a:custGeom>
            <a:solidFill>
              <a:srgbClr val="122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6749" y="669099"/>
              <a:ext cx="164122" cy="188531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062939" y="652398"/>
            <a:ext cx="574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ACA9"/>
                </a:solidFill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12188" y="1168653"/>
            <a:ext cx="1720214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00ACA8"/>
                </a:solidFill>
                <a:latin typeface="Blacker Pro Dis Hv"/>
                <a:cs typeface="Blacker Pro Dis Hv"/>
              </a:rPr>
              <a:t>Toute</a:t>
            </a:r>
            <a:r>
              <a:rPr dirty="0" sz="2000" spc="-100" b="1">
                <a:solidFill>
                  <a:srgbClr val="00ACA8"/>
                </a:solidFill>
                <a:latin typeface="Blacker Pro Dis Hv"/>
                <a:cs typeface="Blacker Pro Dis Hv"/>
              </a:rPr>
              <a:t> </a:t>
            </a:r>
            <a:r>
              <a:rPr dirty="0" sz="2000" spc="-10" b="1">
                <a:solidFill>
                  <a:srgbClr val="00ACA8"/>
                </a:solidFill>
                <a:latin typeface="Blacker Pro Dis Hv"/>
                <a:cs typeface="Blacker Pro Dis Hv"/>
              </a:rPr>
              <a:t>l’année</a:t>
            </a:r>
            <a:endParaRPr sz="2000">
              <a:latin typeface="Blacker Pro Dis Hv"/>
              <a:cs typeface="Blacker Pro Dis Hv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68797" y="6718198"/>
            <a:ext cx="24980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Document</a:t>
            </a:r>
            <a:r>
              <a:rPr dirty="0" sz="6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6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images</a:t>
            </a:r>
            <a:r>
              <a:rPr dirty="0" sz="6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non</a:t>
            </a:r>
            <a:r>
              <a:rPr dirty="0" sz="6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contractuels</a:t>
            </a:r>
            <a:r>
              <a:rPr dirty="0" sz="6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–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>
                <a:solidFill>
                  <a:srgbClr val="122942"/>
                </a:solidFill>
                <a:latin typeface="Montserrat"/>
                <a:cs typeface="Montserrat"/>
              </a:rPr>
              <a:t>strictement</a:t>
            </a:r>
            <a:r>
              <a:rPr dirty="0" sz="600" spc="-2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600" spc="-10">
                <a:solidFill>
                  <a:srgbClr val="122942"/>
                </a:solidFill>
                <a:latin typeface="Montserrat"/>
                <a:cs typeface="Montserrat"/>
              </a:rPr>
              <a:t>confidentiel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47986" y="2167889"/>
            <a:ext cx="2379980" cy="2143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propos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b="1">
                <a:solidFill>
                  <a:srgbClr val="122942"/>
                </a:solidFill>
                <a:latin typeface="Montserrat"/>
                <a:cs typeface="Montserrat"/>
              </a:rPr>
              <a:t>du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20" b="1">
                <a:solidFill>
                  <a:srgbClr val="122942"/>
                </a:solidFill>
                <a:latin typeface="Montserrat"/>
                <a:cs typeface="Montserrat"/>
              </a:rPr>
              <a:t>lieu</a:t>
            </a:r>
            <a:endParaRPr sz="1000">
              <a:latin typeface="Montserrat"/>
              <a:cs typeface="Montserrat"/>
            </a:endParaRPr>
          </a:p>
          <a:p>
            <a:pPr marL="61594">
              <a:lnSpc>
                <a:spcPct val="100000"/>
              </a:lnSpc>
              <a:spcBef>
                <a:spcPts val="1265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Rue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Pergolèse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proximité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la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place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l’Etoile</a:t>
            </a:r>
            <a:endParaRPr sz="700">
              <a:latin typeface="Montserrat"/>
              <a:cs typeface="Montserrat"/>
            </a:endParaRPr>
          </a:p>
          <a:p>
            <a:pPr marL="61594">
              <a:lnSpc>
                <a:spcPct val="100000"/>
              </a:lnSpc>
              <a:spcBef>
                <a:spcPts val="720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400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m²</a:t>
            </a:r>
            <a:r>
              <a:rPr dirty="0" sz="700" spc="-4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de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rooftop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paysager</a:t>
            </a:r>
            <a:endParaRPr sz="700">
              <a:latin typeface="Montserrat"/>
              <a:cs typeface="Montserrat"/>
            </a:endParaRPr>
          </a:p>
          <a:p>
            <a:pPr marL="61594">
              <a:lnSpc>
                <a:spcPct val="100000"/>
              </a:lnSpc>
              <a:spcBef>
                <a:spcPts val="720"/>
              </a:spcBef>
            </a:pP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Végétalisation</a:t>
            </a:r>
            <a:r>
              <a:rPr dirty="0" sz="700" spc="7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luxuriante</a:t>
            </a:r>
            <a:endParaRPr sz="700">
              <a:latin typeface="Montserrat"/>
              <a:cs typeface="Montserrat"/>
            </a:endParaRPr>
          </a:p>
          <a:p>
            <a:pPr marL="61594">
              <a:lnSpc>
                <a:spcPct val="100000"/>
              </a:lnSpc>
              <a:spcBef>
                <a:spcPts val="720"/>
              </a:spcBef>
            </a:pP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Idéal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pour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les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 cocktails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1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soirées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privées</a:t>
            </a:r>
            <a:endParaRPr sz="700">
              <a:latin typeface="Montserrat"/>
              <a:cs typeface="Montserrat"/>
            </a:endParaRPr>
          </a:p>
          <a:p>
            <a:pPr marL="61594">
              <a:lnSpc>
                <a:spcPct val="100000"/>
              </a:lnSpc>
              <a:spcBef>
                <a:spcPts val="720"/>
              </a:spcBef>
            </a:pPr>
            <a:r>
              <a:rPr dirty="0" sz="700" spc="-20">
                <a:solidFill>
                  <a:srgbClr val="122942"/>
                </a:solidFill>
                <a:latin typeface="Montserrat"/>
                <a:cs typeface="Montserrat"/>
              </a:rPr>
              <a:t>Disponible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toute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l’année</a:t>
            </a:r>
            <a:endParaRPr sz="7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7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Éléments</a:t>
            </a:r>
            <a:r>
              <a:rPr dirty="0" sz="1000" spc="-50" b="1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1000" spc="-10" b="1">
                <a:solidFill>
                  <a:srgbClr val="122942"/>
                </a:solidFill>
                <a:latin typeface="Montserrat"/>
                <a:cs typeface="Montserrat"/>
              </a:rPr>
              <a:t>techniques</a:t>
            </a:r>
            <a:endParaRPr sz="1000">
              <a:latin typeface="Montserrat"/>
              <a:cs typeface="Montserrat"/>
            </a:endParaRPr>
          </a:p>
          <a:p>
            <a:pPr marL="12700" marR="728345">
              <a:lnSpc>
                <a:spcPct val="135700"/>
              </a:lnSpc>
              <a:spcBef>
                <a:spcPts val="15"/>
              </a:spcBef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Accès</a:t>
            </a:r>
            <a:r>
              <a:rPr dirty="0" sz="700" spc="-4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indépendant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par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ascenseur</a:t>
            </a:r>
            <a:r>
              <a:rPr dirty="0" sz="700" spc="50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Equipé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en</a:t>
            </a:r>
            <a:r>
              <a:rPr dirty="0" sz="700" spc="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eau,</a:t>
            </a:r>
            <a:r>
              <a:rPr dirty="0" sz="700" spc="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électricité</a:t>
            </a:r>
            <a:r>
              <a:rPr dirty="0" sz="700" spc="-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toilettes</a:t>
            </a:r>
            <a:endParaRPr sz="7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Prestation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d’entretien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ménage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et</a:t>
            </a:r>
            <a:r>
              <a:rPr dirty="0" sz="700" spc="-25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jardinage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22942"/>
                </a:solidFill>
                <a:latin typeface="Montserrat"/>
                <a:cs typeface="Montserrat"/>
              </a:rPr>
              <a:t>à</a:t>
            </a:r>
            <a:r>
              <a:rPr dirty="0" sz="700" spc="-30">
                <a:solidFill>
                  <a:srgbClr val="122942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22942"/>
                </a:solidFill>
                <a:latin typeface="Montserrat"/>
                <a:cs typeface="Montserrat"/>
              </a:rPr>
              <a:t>l’année</a:t>
            </a:r>
            <a:endParaRPr sz="7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Maryll HENDERYCKSEN</dc:creator>
  <dc:title>affichez,</dc:title>
  <dcterms:created xsi:type="dcterms:W3CDTF">2026-03-04T09:38:31Z</dcterms:created>
  <dcterms:modified xsi:type="dcterms:W3CDTF">2026-03-04T09:38:31Z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2025-02-18T00:00:00Z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2026-03-04T00:00:00Z</vt:filetime>
  </property>
  <property fmtid="{D5CDD505-2E9C-101B-9397-08002B2CF9AE}" pid="5" name="Producer">
    <vt:lpwstr>Microsoft® PowerPoint® pour Microsoft 365</vt:lpwstr>
  </property>
</Properties>
</file>